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sldIdLst>
    <p:sldId id="264" r:id="rId3"/>
    <p:sldId id="257" r:id="rId4"/>
    <p:sldId id="267" r:id="rId5"/>
    <p:sldId id="258" r:id="rId6"/>
    <p:sldId id="259" r:id="rId7"/>
    <p:sldId id="281" r:id="rId8"/>
    <p:sldId id="284" r:id="rId9"/>
    <p:sldId id="296" r:id="rId10"/>
    <p:sldId id="287" r:id="rId11"/>
    <p:sldId id="283" r:id="rId12"/>
    <p:sldId id="289" r:id="rId13"/>
    <p:sldId id="290" r:id="rId14"/>
    <p:sldId id="277" r:id="rId15"/>
    <p:sldId id="280" r:id="rId16"/>
    <p:sldId id="295" r:id="rId17"/>
    <p:sldId id="260" r:id="rId18"/>
    <p:sldId id="273" r:id="rId19"/>
    <p:sldId id="288" r:id="rId20"/>
    <p:sldId id="270" r:id="rId21"/>
    <p:sldId id="272" r:id="rId22"/>
    <p:sldId id="271" r:id="rId23"/>
    <p:sldId id="285" r:id="rId24"/>
    <p:sldId id="275" r:id="rId25"/>
    <p:sldId id="286" r:id="rId26"/>
    <p:sldId id="282" r:id="rId27"/>
    <p:sldId id="297" r:id="rId28"/>
    <p:sldId id="291" r:id="rId29"/>
    <p:sldId id="26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AD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4712" autoAdjust="0"/>
  </p:normalViewPr>
  <p:slideViewPr>
    <p:cSldViewPr snapToGrid="0" snapToObjects="1">
      <p:cViewPr>
        <p:scale>
          <a:sx n="100" d="100"/>
          <a:sy n="100" d="100"/>
        </p:scale>
        <p:origin x="-272"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206761"/>
          </a:xfrm>
        </p:spPr>
        <p:txBody>
          <a:bodyPr/>
          <a:lstStyle>
            <a:lvl1pPr>
              <a:defRPr>
                <a:solidFill>
                  <a:schemeClr val="tx1"/>
                </a:solidFill>
                <a:latin typeface="Arial"/>
                <a:cs typeface="Arial"/>
              </a:defRPr>
            </a:lvl1pPr>
            <a:lvl2pPr>
              <a:defRPr>
                <a:solidFill>
                  <a:schemeClr val="tx1"/>
                </a:solidFill>
                <a:latin typeface="Arial"/>
                <a:cs typeface="Arial"/>
              </a:defRPr>
            </a:lvl2pPr>
            <a:lvl3pPr>
              <a:defRPr>
                <a:solidFill>
                  <a:schemeClr val="tx1"/>
                </a:solidFill>
                <a:latin typeface="Arial"/>
                <a:cs typeface="Arial"/>
              </a:defRPr>
            </a:lvl3pPr>
            <a:lvl4pPr>
              <a:defRPr>
                <a:solidFill>
                  <a:schemeClr val="tx1"/>
                </a:solidFill>
                <a:latin typeface="Arial"/>
                <a:cs typeface="Arial"/>
              </a:defRPr>
            </a:lvl4pPr>
            <a:lvl5pPr>
              <a:defRPr>
                <a:solidFill>
                  <a:schemeClr val="tx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Placeholder 1"/>
          <p:cNvSpPr>
            <a:spLocks noGrp="1"/>
          </p:cNvSpPr>
          <p:nvPr>
            <p:ph type="title"/>
          </p:nvPr>
        </p:nvSpPr>
        <p:spPr>
          <a:xfrm>
            <a:off x="124840" y="274638"/>
            <a:ext cx="8229600" cy="674977"/>
          </a:xfrm>
          <a:prstGeom prst="rect">
            <a:avLst/>
          </a:prstGeom>
        </p:spPr>
        <p:txBody>
          <a:bodyPr vert="horz" lIns="91440" tIns="45720" rIns="91440" bIns="45720" rtlCol="0" anchor="ctr">
            <a:no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82892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206240"/>
          </a:xfrm>
        </p:spPr>
        <p:txBody>
          <a:bodyPr/>
          <a:lstStyle>
            <a:lvl1pPr>
              <a:defRPr sz="2800">
                <a:solidFill>
                  <a:srgbClr val="000000"/>
                </a:solidFill>
                <a:latin typeface="Arial"/>
                <a:cs typeface="Arial"/>
              </a:defRPr>
            </a:lvl1pPr>
            <a:lvl2pPr>
              <a:defRPr sz="2400">
                <a:solidFill>
                  <a:srgbClr val="000000"/>
                </a:solidFill>
                <a:latin typeface="Arial"/>
                <a:cs typeface="Arial"/>
              </a:defRPr>
            </a:lvl2pPr>
            <a:lvl3pPr>
              <a:defRPr sz="2000">
                <a:solidFill>
                  <a:srgbClr val="000000"/>
                </a:solidFill>
                <a:latin typeface="Arial"/>
                <a:cs typeface="Arial"/>
              </a:defRPr>
            </a:lvl3pPr>
            <a:lvl4pPr>
              <a:defRPr sz="1800">
                <a:solidFill>
                  <a:srgbClr val="000000"/>
                </a:solidFill>
                <a:latin typeface="Arial"/>
                <a:cs typeface="Arial"/>
              </a:defRPr>
            </a:lvl4pPr>
            <a:lvl5pPr>
              <a:defRPr sz="1800">
                <a:solidFill>
                  <a:srgbClr val="000000"/>
                </a:solidFill>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206240"/>
          </a:xfrm>
        </p:spPr>
        <p:txBody>
          <a:bodyPr/>
          <a:lstStyle>
            <a:lvl1pPr>
              <a:defRPr sz="2800">
                <a:solidFill>
                  <a:srgbClr val="000000"/>
                </a:solidFill>
                <a:latin typeface="Arial"/>
                <a:cs typeface="Arial"/>
              </a:defRPr>
            </a:lvl1pPr>
            <a:lvl2pPr>
              <a:defRPr sz="2400">
                <a:solidFill>
                  <a:srgbClr val="000000"/>
                </a:solidFill>
                <a:latin typeface="Arial"/>
                <a:cs typeface="Arial"/>
              </a:defRPr>
            </a:lvl2pPr>
            <a:lvl3pPr>
              <a:defRPr sz="2000">
                <a:solidFill>
                  <a:srgbClr val="000000"/>
                </a:solidFill>
                <a:latin typeface="Arial"/>
                <a:cs typeface="Arial"/>
              </a:defRPr>
            </a:lvl3pPr>
            <a:lvl4pPr>
              <a:defRPr sz="1800">
                <a:solidFill>
                  <a:srgbClr val="000000"/>
                </a:solidFill>
                <a:latin typeface="Arial"/>
                <a:cs typeface="Arial"/>
              </a:defRPr>
            </a:lvl4pPr>
            <a:lvl5pPr>
              <a:defRPr sz="1800">
                <a:solidFill>
                  <a:srgbClr val="000000"/>
                </a:solidFill>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124840" y="274638"/>
            <a:ext cx="8229600" cy="674977"/>
          </a:xfrm>
          <a:prstGeom prst="rect">
            <a:avLst/>
          </a:prstGeom>
        </p:spPr>
        <p:txBody>
          <a:bodyPr vert="horz" lIns="91440" tIns="45720" rIns="91440" bIns="45720" rtlCol="0" anchor="ctr">
            <a:no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35798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652569"/>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124840" y="274638"/>
            <a:ext cx="8229600" cy="674977"/>
          </a:xfrm>
          <a:prstGeom prst="rect">
            <a:avLst/>
          </a:prstGeom>
        </p:spPr>
        <p:txBody>
          <a:bodyPr vert="horz" lIns="91440" tIns="45720" rIns="91440" bIns="45720" rtlCol="0" anchor="ctr">
            <a:no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71057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24840" y="274638"/>
            <a:ext cx="8229600" cy="674977"/>
          </a:xfrm>
          <a:prstGeom prst="rect">
            <a:avLst/>
          </a:prstGeom>
        </p:spPr>
        <p:txBody>
          <a:bodyPr vert="horz" lIns="91440" tIns="45720" rIns="91440" bIns="45720" rtlCol="0" anchor="ctr">
            <a:noAutofit/>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12465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77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884"/>
            <a:ext cx="3008313" cy="734759"/>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98885"/>
            <a:ext cx="5111750" cy="4821706"/>
          </a:xfrm>
        </p:spPr>
        <p:txBody>
          <a:bodyPr/>
          <a:lstStyle>
            <a:lvl1pPr>
              <a:defRPr sz="3200">
                <a:latin typeface="Arial"/>
                <a:cs typeface="Arial"/>
              </a:defRPr>
            </a:lvl1pPr>
            <a:lvl2pPr>
              <a:defRPr sz="2800">
                <a:latin typeface="Arial"/>
                <a:cs typeface="Arial"/>
              </a:defRPr>
            </a:lvl2pPr>
            <a:lvl3pPr>
              <a:defRPr sz="2400">
                <a:latin typeface="Arial"/>
                <a:cs typeface="Arial"/>
              </a:defRPr>
            </a:lvl3pPr>
            <a:lvl4pPr>
              <a:defRPr sz="2000">
                <a:latin typeface="Arial"/>
                <a:cs typeface="Arial"/>
              </a:defRPr>
            </a:lvl4pPr>
            <a:lvl5pPr>
              <a:defRPr sz="2000">
                <a:latin typeface="Arial"/>
                <a:cs typeface="Aria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96240"/>
            <a:ext cx="3008313" cy="4324351"/>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22153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10759"/>
            <a:ext cx="5486400" cy="35168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457200"/>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8191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85800" y="2276437"/>
            <a:ext cx="7772400" cy="699857"/>
          </a:xfrm>
          <a:prstGeom prst="rect">
            <a:avLst/>
          </a:prstGeom>
        </p:spPr>
        <p:txBody>
          <a:bodyPr/>
          <a:lstStyle>
            <a:lvl1pPr algn="ctr">
              <a:defRPr b="1" baseline="0">
                <a:solidFill>
                  <a:schemeClr val="tx1"/>
                </a:solidFill>
              </a:defRPr>
            </a:lvl1pPr>
          </a:lstStyle>
          <a:p>
            <a:r>
              <a:rPr lang="en-US" dirty="0" smtClean="0"/>
              <a:t>Enter Presentation Title Here</a:t>
            </a:r>
            <a:endParaRPr lang="en-US" dirty="0"/>
          </a:p>
        </p:txBody>
      </p:sp>
      <p:sp>
        <p:nvSpPr>
          <p:cNvPr id="8" name="Subtitle 2"/>
          <p:cNvSpPr>
            <a:spLocks noGrp="1"/>
          </p:cNvSpPr>
          <p:nvPr>
            <p:ph type="subTitle" idx="1" hasCustomPrompt="1"/>
          </p:nvPr>
        </p:nvSpPr>
        <p:spPr>
          <a:xfrm>
            <a:off x="1281796" y="3223039"/>
            <a:ext cx="6400800" cy="834387"/>
          </a:xfrm>
          <a:prstGeom prst="rect">
            <a:avLst/>
          </a:prstGeom>
        </p:spPr>
        <p:txBody>
          <a:bodyPr/>
          <a:lstStyle>
            <a:lvl1pPr marL="0" indent="0" algn="ctr">
              <a:buNone/>
              <a:defRPr i="1" baseline="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Name(s) Here</a:t>
            </a:r>
            <a:endParaRPr lang="en-US" dirty="0"/>
          </a:p>
        </p:txBody>
      </p:sp>
    </p:spTree>
    <p:extLst>
      <p:ext uri="{BB962C8B-B14F-4D97-AF65-F5344CB8AC3E}">
        <p14:creationId xmlns:p14="http://schemas.microsoft.com/office/powerpoint/2010/main" val="5014185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2.xml"/><Relationship Id="rId3"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840" y="274638"/>
            <a:ext cx="8229600" cy="67497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20676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39341085"/>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Lst>
  <p:txStyles>
    <p:titleStyle>
      <a:lvl1pPr algn="l" defTabSz="457200" rtl="0" eaLnBrk="1" latinLnBrk="0" hangingPunct="1">
        <a:spcBef>
          <a:spcPct val="0"/>
        </a:spcBef>
        <a:buNone/>
        <a:defRPr sz="40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11011"/>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 Id="rId3"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hyperlink" Target="http://www.sca-aware.org/schools" TargetMode="External"/><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hyperlink" Target="http://www.heart.org/CER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g"/><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4670" y="2360547"/>
            <a:ext cx="7772400" cy="843329"/>
          </a:xfrm>
        </p:spPr>
        <p:txBody>
          <a:bodyPr/>
          <a:lstStyle/>
          <a:p>
            <a:r>
              <a:rPr lang="en-US" dirty="0">
                <a:latin typeface="Arial"/>
                <a:cs typeface="Arial"/>
              </a:rPr>
              <a:t>Cardiac Emergency </a:t>
            </a:r>
            <a:r>
              <a:rPr lang="en-US" dirty="0" smtClean="0">
                <a:latin typeface="Arial"/>
                <a:cs typeface="Arial"/>
              </a:rPr>
              <a:t>Response Plan for Schools</a:t>
            </a:r>
            <a:endParaRPr lang="en-US" dirty="0">
              <a:latin typeface="Arial"/>
              <a:cs typeface="Arial"/>
            </a:endParaRPr>
          </a:p>
        </p:txBody>
      </p:sp>
      <p:sp>
        <p:nvSpPr>
          <p:cNvPr id="3" name="Subtitle 2"/>
          <p:cNvSpPr>
            <a:spLocks noGrp="1"/>
          </p:cNvSpPr>
          <p:nvPr>
            <p:ph type="subTitle" idx="1"/>
          </p:nvPr>
        </p:nvSpPr>
        <p:spPr>
          <a:xfrm>
            <a:off x="1004679" y="3981147"/>
            <a:ext cx="6937971" cy="45719"/>
          </a:xfrm>
        </p:spPr>
        <p:txBody>
          <a:bodyPr/>
          <a:lstStyle/>
          <a:p>
            <a:r>
              <a:rPr lang="en-US" sz="2800" dirty="0" smtClean="0"/>
              <a:t>Mary M. Newman, MS</a:t>
            </a:r>
          </a:p>
          <a:p>
            <a:r>
              <a:rPr lang="en-US" sz="2800" dirty="0" smtClean="0"/>
              <a:t>Sudden Cardiac Arrest Foundation</a:t>
            </a:r>
            <a:endParaRPr lang="en-US" sz="2800" dirty="0"/>
          </a:p>
        </p:txBody>
      </p:sp>
    </p:spTree>
    <p:extLst>
      <p:ext uri="{BB962C8B-B14F-4D97-AF65-F5344CB8AC3E}">
        <p14:creationId xmlns:p14="http://schemas.microsoft.com/office/powerpoint/2010/main" val="11872806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4371223" cy="4470988"/>
          </a:xfrm>
        </p:spPr>
        <p:txBody>
          <a:bodyPr>
            <a:noAutofit/>
          </a:bodyPr>
          <a:lstStyle/>
          <a:p>
            <a:pPr marL="514350" indent="-514350">
              <a:buFont typeface="+mj-lt"/>
              <a:buAutoNum type="arabicPeriod"/>
            </a:pPr>
            <a:r>
              <a:rPr lang="en-US" sz="1600" b="1" dirty="0" smtClean="0"/>
              <a:t>Recognize signs of SCA and take action.</a:t>
            </a:r>
          </a:p>
          <a:p>
            <a:pPr marL="800100" lvl="3" indent="-342900"/>
            <a:r>
              <a:rPr lang="en-US" sz="1200" dirty="0" smtClean="0"/>
              <a:t>Signs include: not </a:t>
            </a:r>
            <a:r>
              <a:rPr lang="en-US" sz="1200" dirty="0"/>
              <a:t>moving, unresponsive, appears unconscious, appears to be having a seizure or </a:t>
            </a:r>
            <a:r>
              <a:rPr lang="en-US" sz="1200" dirty="0" smtClean="0"/>
              <a:t>convulsions</a:t>
            </a:r>
            <a:endParaRPr lang="en-US" sz="1200" dirty="0"/>
          </a:p>
          <a:p>
            <a:pPr marL="514350" indent="-514350">
              <a:buFont typeface="+mj-lt"/>
              <a:buAutoNum type="arabicPeriod"/>
            </a:pPr>
            <a:r>
              <a:rPr lang="en-US" sz="1600" b="1" dirty="0" smtClean="0"/>
              <a:t>Facilitate immediate access to professional help.</a:t>
            </a:r>
          </a:p>
          <a:p>
            <a:pPr marL="800100" lvl="3" indent="-342900"/>
            <a:r>
              <a:rPr lang="en-US" sz="1200" dirty="0" smtClean="0"/>
              <a:t>Call 911, contact members of cardiac emergency response team, assign someone to meet EMS</a:t>
            </a:r>
          </a:p>
          <a:p>
            <a:pPr marL="800100" lvl="3" indent="-342900"/>
            <a:r>
              <a:rPr lang="en-US" sz="1200" dirty="0"/>
              <a:t>T</a:t>
            </a:r>
            <a:r>
              <a:rPr lang="en-US" sz="1200" dirty="0" smtClean="0"/>
              <a:t>eam members: retrieve AED, leave door open, proceed to location of emergency</a:t>
            </a:r>
          </a:p>
          <a:p>
            <a:pPr marL="514350" indent="-514350">
              <a:buFont typeface="+mj-lt"/>
              <a:buAutoNum type="arabicPeriod"/>
            </a:pPr>
            <a:r>
              <a:rPr lang="en-US" sz="1600" b="1" dirty="0" smtClean="0"/>
              <a:t>Start CPR.</a:t>
            </a:r>
            <a:endParaRPr lang="en-US" sz="1600" b="1" dirty="0"/>
          </a:p>
          <a:p>
            <a:pPr marL="800100" lvl="3" indent="-342900"/>
            <a:r>
              <a:rPr lang="en-US" sz="1200" dirty="0" smtClean="0"/>
              <a:t>100-120 pumps/minute, 2-2.4” depth. Follow dispatcher instructions.</a:t>
            </a:r>
            <a:endParaRPr lang="en-US" sz="1200" dirty="0"/>
          </a:p>
          <a:p>
            <a:pPr marL="514350" indent="-514350">
              <a:buFont typeface="+mj-lt"/>
              <a:buAutoNum type="arabicPeriod"/>
            </a:pPr>
            <a:r>
              <a:rPr lang="en-US" sz="1600" b="1" dirty="0" smtClean="0"/>
              <a:t>Use AED.</a:t>
            </a:r>
            <a:endParaRPr lang="en-US" sz="1600" b="1" dirty="0"/>
          </a:p>
          <a:p>
            <a:pPr marL="800100" lvl="3" indent="-342900"/>
            <a:r>
              <a:rPr lang="en-US" sz="1200" dirty="0" smtClean="0"/>
              <a:t>Use AED as soon as it becomes available. Press power on, attach pads, follow visual and voice instructions.</a:t>
            </a:r>
          </a:p>
          <a:p>
            <a:pPr marL="514350" indent="-514350">
              <a:buFont typeface="+mj-lt"/>
              <a:buAutoNum type="arabicPeriod"/>
            </a:pPr>
            <a:r>
              <a:rPr lang="en-US" sz="1600" b="1" dirty="0" smtClean="0"/>
              <a:t>Transition care to EMS.</a:t>
            </a:r>
            <a:endParaRPr lang="en-US" sz="1600" b="1" dirty="0"/>
          </a:p>
          <a:p>
            <a:pPr marL="800100" lvl="3" indent="-342900"/>
            <a:endParaRPr lang="en-US" sz="1400" dirty="0"/>
          </a:p>
          <a:p>
            <a:pPr marL="457200" lvl="3" indent="0">
              <a:buNone/>
            </a:pPr>
            <a:endParaRPr lang="en-US" sz="1400" dirty="0"/>
          </a:p>
          <a:p>
            <a:pPr marL="800100" lvl="3" indent="-342900"/>
            <a:endParaRPr lang="en-US" sz="1400" dirty="0"/>
          </a:p>
          <a:p>
            <a:endParaRPr lang="en-US" sz="1400" dirty="0" smtClean="0"/>
          </a:p>
        </p:txBody>
      </p:sp>
      <p:sp>
        <p:nvSpPr>
          <p:cNvPr id="4" name="Title 3"/>
          <p:cNvSpPr>
            <a:spLocks noGrp="1"/>
          </p:cNvSpPr>
          <p:nvPr>
            <p:ph type="title"/>
          </p:nvPr>
        </p:nvSpPr>
        <p:spPr/>
        <p:txBody>
          <a:bodyPr/>
          <a:lstStyle/>
          <a:p>
            <a:r>
              <a:rPr lang="en-US" sz="3600" dirty="0" smtClean="0"/>
              <a:t>Cardiac Emergency Response Team Protocol</a:t>
            </a:r>
            <a:endParaRPr lang="en-US" sz="3600" dirty="0"/>
          </a:p>
        </p:txBody>
      </p:sp>
      <p:pic>
        <p:nvPicPr>
          <p:cNvPr id="6" name="Picture 5" descr="http://statlifemedicaltraining.com/wp-content/uploads/2012/12/cpr-lay-rescuer-alg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9612" y="1395675"/>
            <a:ext cx="3502700" cy="4514061"/>
          </a:xfrm>
          <a:prstGeom prst="rect">
            <a:avLst/>
          </a:prstGeom>
          <a:noFill/>
          <a:ln>
            <a:noFill/>
          </a:ln>
        </p:spPr>
      </p:pic>
    </p:spTree>
    <p:extLst>
      <p:ext uri="{BB962C8B-B14F-4D97-AF65-F5344CB8AC3E}">
        <p14:creationId xmlns:p14="http://schemas.microsoft.com/office/powerpoint/2010/main" val="1297314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Communication of Plan</a:t>
            </a:r>
            <a:endParaRPr lang="en-US" sz="3600" dirty="0"/>
          </a:p>
        </p:txBody>
      </p:sp>
      <p:sp>
        <p:nvSpPr>
          <p:cNvPr id="2" name="Content Placeholder 1"/>
          <p:cNvSpPr>
            <a:spLocks noGrp="1"/>
          </p:cNvSpPr>
          <p:nvPr>
            <p:ph idx="1"/>
          </p:nvPr>
        </p:nvSpPr>
        <p:spPr>
          <a:xfrm>
            <a:off x="457201" y="1603460"/>
            <a:ext cx="4950340" cy="4100879"/>
          </a:xfrm>
        </p:spPr>
        <p:txBody>
          <a:bodyPr>
            <a:normAutofit fontScale="62500" lnSpcReduction="20000"/>
          </a:bodyPr>
          <a:lstStyle/>
          <a:p>
            <a:pPr marL="0" indent="0">
              <a:buNone/>
            </a:pPr>
            <a:r>
              <a:rPr lang="en-US" b="1" dirty="0" smtClean="0"/>
              <a:t>Post protocol:</a:t>
            </a:r>
          </a:p>
          <a:p>
            <a:r>
              <a:rPr lang="en-US" dirty="0" smtClean="0"/>
              <a:t>In classrooms, cafeteria, restrooms, health room, faculty break room, school offices</a:t>
            </a:r>
          </a:p>
          <a:p>
            <a:r>
              <a:rPr lang="en-US" dirty="0" smtClean="0"/>
              <a:t>Adjacent to each AED</a:t>
            </a:r>
          </a:p>
          <a:p>
            <a:r>
              <a:rPr lang="en-US" dirty="0" smtClean="0"/>
              <a:t>Adjacent to each school telephone</a:t>
            </a:r>
          </a:p>
          <a:p>
            <a:r>
              <a:rPr lang="en-US" dirty="0" smtClean="0"/>
              <a:t>In gym, swimming pool, other athletic locations</a:t>
            </a:r>
          </a:p>
          <a:p>
            <a:endParaRPr lang="en-US" dirty="0"/>
          </a:p>
          <a:p>
            <a:pPr marL="0" indent="0">
              <a:buNone/>
            </a:pPr>
            <a:r>
              <a:rPr lang="en-US" b="1" dirty="0" smtClean="0"/>
              <a:t>Distribute </a:t>
            </a:r>
            <a:r>
              <a:rPr lang="en-US" b="1" dirty="0"/>
              <a:t>protocol </a:t>
            </a:r>
            <a:r>
              <a:rPr lang="en-US" b="1" dirty="0" smtClean="0"/>
              <a:t>to:</a:t>
            </a:r>
          </a:p>
          <a:p>
            <a:r>
              <a:rPr lang="en-US" dirty="0" smtClean="0"/>
              <a:t>All staff and administrators, school nurse, athletic directors, coaches</a:t>
            </a:r>
          </a:p>
          <a:p>
            <a:r>
              <a:rPr lang="en-US" dirty="0" smtClean="0"/>
              <a:t>Any organization using school</a:t>
            </a:r>
            <a:endParaRPr lang="en-US" dirty="0"/>
          </a:p>
          <a:p>
            <a:pPr marL="0" indent="0">
              <a:buNone/>
            </a:pPr>
            <a:endParaRPr lang="en-US" dirty="0" smtClean="0"/>
          </a:p>
          <a:p>
            <a:endParaRPr lang="en-US" dirty="0"/>
          </a:p>
        </p:txBody>
      </p:sp>
      <p:pic>
        <p:nvPicPr>
          <p:cNvPr id="3" name="Picture 2" descr="School bathroom.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689" y="1767314"/>
            <a:ext cx="3438385" cy="2288089"/>
          </a:xfrm>
          <a:prstGeom prst="rect">
            <a:avLst/>
          </a:prstGeom>
          <a:ln>
            <a:noFill/>
          </a:ln>
          <a:effectLst>
            <a:outerShdw blurRad="292100" dist="139700" dir="2700000" algn="tl" rotWithShape="0">
              <a:srgbClr val="333333">
                <a:alpha val="65000"/>
              </a:srgbClr>
            </a:outerShdw>
          </a:effectLst>
        </p:spPr>
      </p:pic>
      <p:pic>
        <p:nvPicPr>
          <p:cNvPr id="6" name="Picture 5"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789" y="4303505"/>
            <a:ext cx="1814285" cy="521607"/>
          </a:xfrm>
          <a:prstGeom prst="rect">
            <a:avLst/>
          </a:prstGeom>
        </p:spPr>
      </p:pic>
    </p:spTree>
    <p:extLst>
      <p:ext uri="{BB962C8B-B14F-4D97-AF65-F5344CB8AC3E}">
        <p14:creationId xmlns:p14="http://schemas.microsoft.com/office/powerpoint/2010/main" val="34517777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sz="2000" dirty="0" smtClean="0"/>
              <a:t>Sufficient number of staff, including school nurse, should be trained in CPR and AED use to ensure plan can be carried out.</a:t>
            </a:r>
          </a:p>
          <a:p>
            <a:r>
              <a:rPr lang="en-US" sz="2000" b="1" dirty="0" smtClean="0"/>
              <a:t>Recommended: 10% of staff, 50% of coaches, 50% of physical education staff</a:t>
            </a:r>
          </a:p>
          <a:p>
            <a:r>
              <a:rPr lang="en-US" sz="2000" dirty="0" smtClean="0"/>
              <a:t>Training should include cognitive learning and hands-on practice.</a:t>
            </a:r>
          </a:p>
        </p:txBody>
      </p:sp>
      <p:pic>
        <p:nvPicPr>
          <p:cNvPr id="5" name="Content Placeholder 4" descr="AED training in school.jpg"/>
          <p:cNvPicPr>
            <a:picLocks noGrp="1" noChangeAspect="1"/>
          </p:cNvPicPr>
          <p:nvPr>
            <p:ph sz="half" idx="2"/>
          </p:nvPr>
        </p:nvPicPr>
        <p:blipFill>
          <a:blip r:embed="rId2">
            <a:extLst>
              <a:ext uri="{28A0092B-C50C-407E-A947-70E740481C1C}">
                <a14:useLocalDpi xmlns:a14="http://schemas.microsoft.com/office/drawing/2010/main" val="0"/>
              </a:ext>
            </a:extLst>
          </a:blip>
          <a:srcRect l="19400" r="19400"/>
          <a:stretch>
            <a:fillRect/>
          </a:stretch>
        </p:blipFill>
        <p:spPr>
          <a:xfrm>
            <a:off x="4864822" y="1737171"/>
            <a:ext cx="3137466" cy="3267700"/>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dirty="0" smtClean="0"/>
              <a:t>Training</a:t>
            </a:r>
            <a:endParaRPr lang="en-US" dirty="0"/>
          </a:p>
        </p:txBody>
      </p:sp>
      <p:pic>
        <p:nvPicPr>
          <p:cNvPr id="7" name="Picture 6"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003" y="5284834"/>
            <a:ext cx="1814285" cy="521607"/>
          </a:xfrm>
          <a:prstGeom prst="rect">
            <a:avLst/>
          </a:prstGeom>
        </p:spPr>
      </p:pic>
    </p:spTree>
    <p:extLst>
      <p:ext uri="{BB962C8B-B14F-4D97-AF65-F5344CB8AC3E}">
        <p14:creationId xmlns:p14="http://schemas.microsoft.com/office/powerpoint/2010/main" val="37740826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Sample Letter to Parents</a:t>
            </a:r>
            <a:endParaRPr lang="en-US" dirty="0"/>
          </a:p>
        </p:txBody>
      </p:sp>
      <p:sp>
        <p:nvSpPr>
          <p:cNvPr id="4" name="Content Placeholder 3"/>
          <p:cNvSpPr>
            <a:spLocks noGrp="1"/>
          </p:cNvSpPr>
          <p:nvPr>
            <p:ph sz="half" idx="2"/>
          </p:nvPr>
        </p:nvSpPr>
        <p:spPr>
          <a:xfrm>
            <a:off x="245797" y="1679510"/>
            <a:ext cx="4205865" cy="4383111"/>
          </a:xfrm>
        </p:spPr>
        <p:txBody>
          <a:bodyPr>
            <a:normAutofit fontScale="92500"/>
          </a:bodyPr>
          <a:lstStyle/>
          <a:p>
            <a:r>
              <a:rPr lang="en-US" dirty="0" smtClean="0"/>
              <a:t>Announces school is among first in nation to adopt Cardiac Arrest Emergency Response Plan</a:t>
            </a:r>
          </a:p>
          <a:p>
            <a:r>
              <a:rPr lang="en-US" dirty="0" smtClean="0"/>
              <a:t>Seeks support from parents to learn CPR and support CPR-AED program in school</a:t>
            </a:r>
            <a:endParaRPr lang="en-US" dirty="0"/>
          </a:p>
          <a:p>
            <a:r>
              <a:rPr lang="en-US" dirty="0" smtClean="0"/>
              <a:t>Suggests parents may be called upon to participate in fundraising, training, and other tasks</a:t>
            </a:r>
            <a:endParaRPr lang="en-US" dirty="0"/>
          </a:p>
        </p:txBody>
      </p:sp>
      <p:pic>
        <p:nvPicPr>
          <p:cNvPr id="5" name="Picture 4"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167" y="1809899"/>
            <a:ext cx="4281809" cy="2067994"/>
          </a:xfrm>
          <a:prstGeom prst="rect">
            <a:avLst/>
          </a:prstGeom>
          <a:ln>
            <a:noFill/>
          </a:ln>
          <a:effectLst>
            <a:outerShdw blurRad="292100" dist="139700" dir="2700000" algn="tl" rotWithShape="0">
              <a:srgbClr val="333333">
                <a:alpha val="65000"/>
              </a:srgbClr>
            </a:outerShdw>
          </a:effectLst>
        </p:spPr>
      </p:pic>
      <p:pic>
        <p:nvPicPr>
          <p:cNvPr id="7" name="Picture 6"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4088084"/>
            <a:ext cx="1886857" cy="542471"/>
          </a:xfrm>
          <a:prstGeom prst="rect">
            <a:avLst/>
          </a:prstGeom>
        </p:spPr>
      </p:pic>
    </p:spTree>
    <p:extLst>
      <p:ext uri="{BB962C8B-B14F-4D97-AF65-F5344CB8AC3E}">
        <p14:creationId xmlns:p14="http://schemas.microsoft.com/office/powerpoint/2010/main" val="8474376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6196428" cy="4106111"/>
          </a:xfrm>
        </p:spPr>
        <p:txBody>
          <a:bodyPr>
            <a:noAutofit/>
          </a:bodyPr>
          <a:lstStyle/>
          <a:p>
            <a:pPr>
              <a:buFont typeface="Wingdings" charset="2"/>
              <a:buChar char="ü"/>
            </a:pPr>
            <a:r>
              <a:rPr lang="en-US" sz="1800" dirty="0" smtClean="0"/>
              <a:t>Identify team members (July)</a:t>
            </a:r>
          </a:p>
          <a:p>
            <a:pPr>
              <a:buFont typeface="Wingdings" charset="2"/>
              <a:buChar char="ü"/>
            </a:pPr>
            <a:r>
              <a:rPr lang="en-US" sz="1800" dirty="0"/>
              <a:t>Ensure minimum number of AEDs needed (July)</a:t>
            </a:r>
          </a:p>
          <a:p>
            <a:pPr>
              <a:buFont typeface="Wingdings" charset="2"/>
              <a:buChar char="ü"/>
            </a:pPr>
            <a:r>
              <a:rPr lang="en-US" sz="1800" dirty="0"/>
              <a:t>Check and maintain each </a:t>
            </a:r>
            <a:r>
              <a:rPr lang="en-US" sz="1800" dirty="0" smtClean="0"/>
              <a:t>AED (beginning in July)</a:t>
            </a:r>
            <a:endParaRPr lang="en-US" sz="1800" dirty="0"/>
          </a:p>
          <a:p>
            <a:pPr>
              <a:buFont typeface="Wingdings" charset="2"/>
              <a:buChar char="ü"/>
            </a:pPr>
            <a:r>
              <a:rPr lang="en-US" sz="1800" dirty="0" smtClean="0"/>
              <a:t>Post CERP plan throughout school (August)</a:t>
            </a:r>
          </a:p>
          <a:p>
            <a:pPr>
              <a:buFont typeface="Wingdings" charset="2"/>
              <a:buChar char="ü"/>
            </a:pPr>
            <a:r>
              <a:rPr lang="en-US" sz="1800" dirty="0" smtClean="0"/>
              <a:t>Distribute CERP protocol to administration, faculty, athletic director, coaches</a:t>
            </a:r>
            <a:r>
              <a:rPr lang="en-US" sz="1800" dirty="0"/>
              <a:t>, </a:t>
            </a:r>
            <a:r>
              <a:rPr lang="en-US" sz="1800" dirty="0" smtClean="0"/>
              <a:t>advisors, and </a:t>
            </a:r>
            <a:r>
              <a:rPr lang="en-US" sz="1800" dirty="0"/>
              <a:t>throughout school (August)</a:t>
            </a:r>
          </a:p>
          <a:p>
            <a:pPr>
              <a:buFont typeface="Wingdings" charset="2"/>
              <a:buChar char="ü"/>
            </a:pPr>
            <a:r>
              <a:rPr lang="en-US" sz="1800" dirty="0" smtClean="0"/>
              <a:t>Provide </a:t>
            </a:r>
            <a:r>
              <a:rPr lang="en-US" sz="1800" dirty="0"/>
              <a:t>CPR/AED </a:t>
            </a:r>
            <a:r>
              <a:rPr lang="en-US" sz="1800" dirty="0" smtClean="0"/>
              <a:t>training </a:t>
            </a:r>
            <a:r>
              <a:rPr lang="en-US" sz="1800" dirty="0"/>
              <a:t>for </a:t>
            </a:r>
            <a:r>
              <a:rPr lang="en-US" sz="1800" dirty="0" smtClean="0"/>
              <a:t>school staff including school nurse, teachers, athletic directors, coaches, and physical </a:t>
            </a:r>
            <a:r>
              <a:rPr lang="en-US" sz="1800" dirty="0"/>
              <a:t>education </a:t>
            </a:r>
            <a:r>
              <a:rPr lang="en-US" sz="1800" dirty="0" smtClean="0"/>
              <a:t>staff (beginning in August)</a:t>
            </a:r>
          </a:p>
          <a:p>
            <a:pPr>
              <a:buFont typeface="Wingdings" charset="2"/>
              <a:buChar char="ü"/>
            </a:pPr>
            <a:r>
              <a:rPr lang="en-US" sz="1800" dirty="0" smtClean="0"/>
              <a:t>Implement </a:t>
            </a:r>
            <a:r>
              <a:rPr lang="en-US" sz="1800" dirty="0"/>
              <a:t>at least two CERP drills </a:t>
            </a:r>
            <a:r>
              <a:rPr lang="en-US" sz="1800" dirty="0" smtClean="0"/>
              <a:t>annually (October, March)</a:t>
            </a:r>
          </a:p>
          <a:p>
            <a:pPr>
              <a:buFont typeface="Wingdings" charset="2"/>
              <a:buChar char="ü"/>
            </a:pPr>
            <a:r>
              <a:rPr lang="en-US" sz="1800" dirty="0" smtClean="0"/>
              <a:t>Coordinate regularly with local EMS on CERP (August)</a:t>
            </a:r>
            <a:endParaRPr lang="en-US" sz="1800" dirty="0"/>
          </a:p>
          <a:p>
            <a:pPr>
              <a:buFont typeface="Wingdings" charset="2"/>
              <a:buChar char="ü"/>
            </a:pPr>
            <a:r>
              <a:rPr lang="en-US" sz="1800" dirty="0" smtClean="0"/>
              <a:t>Activate team (as needed)</a:t>
            </a:r>
          </a:p>
          <a:p>
            <a:pPr>
              <a:buFont typeface="Wingdings" charset="2"/>
              <a:buChar char="ü"/>
            </a:pPr>
            <a:r>
              <a:rPr lang="en-US" sz="1800" dirty="0" smtClean="0"/>
              <a:t>Submit annual CERP evaluation (June)</a:t>
            </a:r>
          </a:p>
          <a:p>
            <a:pPr>
              <a:buFont typeface="Wingdings" charset="2"/>
              <a:buChar char="ü"/>
            </a:pPr>
            <a:endParaRPr lang="en-US" sz="1800" dirty="0" smtClean="0"/>
          </a:p>
          <a:p>
            <a:endParaRPr lang="en-US" sz="1800" dirty="0" smtClean="0"/>
          </a:p>
          <a:p>
            <a:endParaRPr lang="en-US" sz="1800" dirty="0"/>
          </a:p>
        </p:txBody>
      </p:sp>
      <p:sp>
        <p:nvSpPr>
          <p:cNvPr id="6" name="Title 5"/>
          <p:cNvSpPr>
            <a:spLocks noGrp="1"/>
          </p:cNvSpPr>
          <p:nvPr>
            <p:ph type="title"/>
          </p:nvPr>
        </p:nvSpPr>
        <p:spPr>
          <a:xfrm>
            <a:off x="124839" y="274638"/>
            <a:ext cx="8675979" cy="674977"/>
          </a:xfrm>
        </p:spPr>
        <p:txBody>
          <a:bodyPr/>
          <a:lstStyle/>
          <a:p>
            <a:r>
              <a:rPr lang="en-US" dirty="0" smtClean="0"/>
              <a:t>Implementation Tool Kit and Suggested Timeline</a:t>
            </a:r>
            <a:endParaRPr lang="en-US" dirty="0"/>
          </a:p>
        </p:txBody>
      </p:sp>
      <p:pic>
        <p:nvPicPr>
          <p:cNvPr id="5" name="Picture 4" descr="SCAF logo with UR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815" y="5352143"/>
            <a:ext cx="1814285" cy="521607"/>
          </a:xfrm>
          <a:prstGeom prst="rect">
            <a:avLst/>
          </a:prstGeom>
        </p:spPr>
      </p:pic>
    </p:spTree>
    <p:extLst>
      <p:ext uri="{BB962C8B-B14F-4D97-AF65-F5344CB8AC3E}">
        <p14:creationId xmlns:p14="http://schemas.microsoft.com/office/powerpoint/2010/main" val="10759779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CERPs Matter</a:t>
            </a:r>
            <a:endParaRPr lang="en-US" dirty="0"/>
          </a:p>
        </p:txBody>
      </p:sp>
      <p:pic>
        <p:nvPicPr>
          <p:cNvPr id="3" name="Picture 2" descr="SCAF logo with UR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2515" y="5352143"/>
            <a:ext cx="1814285" cy="521607"/>
          </a:xfrm>
          <a:prstGeom prst="rect">
            <a:avLst/>
          </a:prstGeom>
        </p:spPr>
      </p:pic>
      <p:sp>
        <p:nvSpPr>
          <p:cNvPr id="2" name="TextBox 1"/>
          <p:cNvSpPr txBox="1"/>
          <p:nvPr/>
        </p:nvSpPr>
        <p:spPr>
          <a:xfrm>
            <a:off x="1687101" y="2123279"/>
            <a:ext cx="5800600" cy="2246769"/>
          </a:xfrm>
          <a:prstGeom prst="rect">
            <a:avLst/>
          </a:prstGeom>
          <a:noFill/>
        </p:spPr>
        <p:txBody>
          <a:bodyPr wrap="square" rtlCol="0">
            <a:spAutoFit/>
          </a:bodyPr>
          <a:lstStyle/>
          <a:p>
            <a:r>
              <a:rPr lang="en-US" sz="2800" dirty="0" smtClean="0">
                <a:latin typeface="Arial"/>
                <a:cs typeface="Arial"/>
              </a:rPr>
              <a:t>Cardiac Emergency Response Plans for schools can mean the difference between life and death.</a:t>
            </a:r>
          </a:p>
          <a:p>
            <a:endParaRPr lang="en-US" sz="2800" dirty="0">
              <a:latin typeface="Arial"/>
              <a:cs typeface="Arial"/>
            </a:endParaRPr>
          </a:p>
          <a:p>
            <a:r>
              <a:rPr lang="en-US" sz="2800" dirty="0" smtClean="0">
                <a:latin typeface="Arial"/>
                <a:cs typeface="Arial"/>
              </a:rPr>
              <a:t>Here is living proof…</a:t>
            </a:r>
            <a:endParaRPr lang="en-US" sz="2800" dirty="0">
              <a:latin typeface="Arial"/>
              <a:cs typeface="Arial"/>
            </a:endParaRPr>
          </a:p>
        </p:txBody>
      </p:sp>
    </p:spTree>
    <p:extLst>
      <p:ext uri="{BB962C8B-B14F-4D97-AF65-F5344CB8AC3E}">
        <p14:creationId xmlns:p14="http://schemas.microsoft.com/office/powerpoint/2010/main" val="1364052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1704" y="1747783"/>
            <a:ext cx="2708138" cy="4058658"/>
          </a:xfrm>
        </p:spPr>
        <p:txBody>
          <a:bodyPr>
            <a:normAutofit/>
          </a:bodyPr>
          <a:lstStyle/>
          <a:p>
            <a:pPr marL="0" indent="0">
              <a:buNone/>
            </a:pPr>
            <a:r>
              <a:rPr lang="en-US" sz="2400" dirty="0" smtClean="0"/>
              <a:t>Jackson, 7, was saved in gym class, thanks to actions of school nurse and gym teacher (2013).</a:t>
            </a:r>
            <a:endParaRPr lang="en-US" sz="2400" dirty="0"/>
          </a:p>
        </p:txBody>
      </p:sp>
      <p:sp>
        <p:nvSpPr>
          <p:cNvPr id="2" name="Title 1"/>
          <p:cNvSpPr>
            <a:spLocks noGrp="1"/>
          </p:cNvSpPr>
          <p:nvPr>
            <p:ph type="title"/>
          </p:nvPr>
        </p:nvSpPr>
        <p:spPr/>
        <p:txBody>
          <a:bodyPr/>
          <a:lstStyle/>
          <a:p>
            <a:r>
              <a:rPr lang="en-US" dirty="0" smtClean="0"/>
              <a:t>Jackson</a:t>
            </a:r>
            <a:endParaRPr lang="en-US" dirty="0"/>
          </a:p>
        </p:txBody>
      </p:sp>
      <p:pic>
        <p:nvPicPr>
          <p:cNvPr id="9" name="Picture 8" descr="Jackson,  age 7, saved in gym cla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605" y="1447384"/>
            <a:ext cx="3038615" cy="3949549"/>
          </a:xfrm>
          <a:prstGeom prst="rect">
            <a:avLst/>
          </a:prstGeom>
          <a:ln>
            <a:noFill/>
          </a:ln>
          <a:effectLst>
            <a:outerShdw blurRad="292100" dist="139700" dir="2700000" algn="tl" rotWithShape="0">
              <a:srgbClr val="333333">
                <a:alpha val="65000"/>
              </a:srgbClr>
            </a:outerShdw>
          </a:effectLst>
        </p:spPr>
      </p:pic>
      <p:pic>
        <p:nvPicPr>
          <p:cNvPr id="5" name="Picture 4"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935" y="5545637"/>
            <a:ext cx="1814285" cy="521607"/>
          </a:xfrm>
          <a:prstGeom prst="rect">
            <a:avLst/>
          </a:prstGeom>
        </p:spPr>
      </p:pic>
    </p:spTree>
    <p:extLst>
      <p:ext uri="{BB962C8B-B14F-4D97-AF65-F5344CB8AC3E}">
        <p14:creationId xmlns:p14="http://schemas.microsoft.com/office/powerpoint/2010/main" val="6021605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8167" y="1761438"/>
            <a:ext cx="2888374" cy="4045003"/>
          </a:xfrm>
        </p:spPr>
        <p:txBody>
          <a:bodyPr>
            <a:normAutofit/>
          </a:bodyPr>
          <a:lstStyle/>
          <a:p>
            <a:pPr marL="0" indent="0">
              <a:buNone/>
            </a:pPr>
            <a:r>
              <a:rPr lang="en-US" sz="2400" dirty="0" smtClean="0"/>
              <a:t>Kaitlin Forbes, 15, was saved by school staff and fellow students at Rhinebeck High School in Rhinebeck, NY</a:t>
            </a:r>
          </a:p>
          <a:p>
            <a:pPr marL="0" indent="0">
              <a:buNone/>
            </a:pPr>
            <a:r>
              <a:rPr lang="en-US" sz="2400" dirty="0" smtClean="0"/>
              <a:t>(2005)</a:t>
            </a:r>
            <a:endParaRPr lang="en-US" sz="2400" dirty="0"/>
          </a:p>
        </p:txBody>
      </p:sp>
      <p:sp>
        <p:nvSpPr>
          <p:cNvPr id="2" name="Title 1"/>
          <p:cNvSpPr>
            <a:spLocks noGrp="1"/>
          </p:cNvSpPr>
          <p:nvPr>
            <p:ph type="title"/>
          </p:nvPr>
        </p:nvSpPr>
        <p:spPr/>
        <p:txBody>
          <a:bodyPr/>
          <a:lstStyle/>
          <a:p>
            <a:r>
              <a:rPr lang="en-US" dirty="0" smtClean="0"/>
              <a:t>Kaitlin</a:t>
            </a:r>
            <a:endParaRPr lang="en-US" dirty="0"/>
          </a:p>
        </p:txBody>
      </p:sp>
      <p:pic>
        <p:nvPicPr>
          <p:cNvPr id="4" name="Picture 3" descr="Kaitlin_0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758" y="2007221"/>
            <a:ext cx="4695601" cy="2782144"/>
          </a:xfrm>
          <a:prstGeom prst="rect">
            <a:avLst/>
          </a:prstGeom>
          <a:ln>
            <a:noFill/>
          </a:ln>
          <a:effectLst>
            <a:outerShdw blurRad="292100" dist="139700" dir="2700000" algn="tl" rotWithShape="0">
              <a:srgbClr val="333333">
                <a:alpha val="65000"/>
              </a:srgbClr>
            </a:outerShdw>
          </a:effectLst>
        </p:spPr>
      </p:pic>
      <p:pic>
        <p:nvPicPr>
          <p:cNvPr id="5" name="Picture 4"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965" y="4985987"/>
            <a:ext cx="1814285" cy="521607"/>
          </a:xfrm>
          <a:prstGeom prst="rect">
            <a:avLst/>
          </a:prstGeom>
        </p:spPr>
      </p:pic>
    </p:spTree>
    <p:extLst>
      <p:ext uri="{BB962C8B-B14F-4D97-AF65-F5344CB8AC3E}">
        <p14:creationId xmlns:p14="http://schemas.microsoft.com/office/powerpoint/2010/main" val="585020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1747783"/>
            <a:ext cx="2929340" cy="4058657"/>
          </a:xfrm>
        </p:spPr>
        <p:txBody>
          <a:bodyPr>
            <a:normAutofit/>
          </a:bodyPr>
          <a:lstStyle/>
          <a:p>
            <a:pPr marL="0" indent="0">
              <a:buNone/>
            </a:pPr>
            <a:r>
              <a:rPr lang="en-US" sz="2400" dirty="0" smtClean="0"/>
              <a:t>Walter Watts, 21, was saved at College of the Ozarks, Point Lookout, MO, by professor and fellow students who were part of college EMS team (2012).</a:t>
            </a:r>
            <a:endParaRPr lang="en-US" sz="2400" dirty="0"/>
          </a:p>
        </p:txBody>
      </p:sp>
      <p:sp>
        <p:nvSpPr>
          <p:cNvPr id="2" name="Title 1"/>
          <p:cNvSpPr>
            <a:spLocks noGrp="1"/>
          </p:cNvSpPr>
          <p:nvPr>
            <p:ph type="title"/>
          </p:nvPr>
        </p:nvSpPr>
        <p:spPr/>
        <p:txBody>
          <a:bodyPr/>
          <a:lstStyle/>
          <a:p>
            <a:r>
              <a:rPr lang="en-US" dirty="0" smtClean="0"/>
              <a:t>Walter</a:t>
            </a:r>
            <a:endParaRPr lang="en-US" dirty="0"/>
          </a:p>
        </p:txBody>
      </p:sp>
      <p:pic>
        <p:nvPicPr>
          <p:cNvPr id="5" name="Picture 4" descr="Walter campaig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689" y="1775094"/>
            <a:ext cx="4861826" cy="2972804"/>
          </a:xfrm>
          <a:prstGeom prst="rect">
            <a:avLst/>
          </a:prstGeom>
          <a:ln>
            <a:noFill/>
          </a:ln>
          <a:effectLst>
            <a:outerShdw blurRad="292100" dist="139700" dir="2700000" algn="tl" rotWithShape="0">
              <a:srgbClr val="333333">
                <a:alpha val="65000"/>
              </a:srgbClr>
            </a:outerShdw>
          </a:effectLst>
        </p:spPr>
      </p:pic>
      <p:pic>
        <p:nvPicPr>
          <p:cNvPr id="6" name="Picture 5"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230" y="5004944"/>
            <a:ext cx="1814285" cy="521607"/>
          </a:xfrm>
          <a:prstGeom prst="rect">
            <a:avLst/>
          </a:prstGeom>
        </p:spPr>
      </p:pic>
    </p:spTree>
    <p:extLst>
      <p:ext uri="{BB962C8B-B14F-4D97-AF65-F5344CB8AC3E}">
        <p14:creationId xmlns:p14="http://schemas.microsoft.com/office/powerpoint/2010/main" val="5135822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47783"/>
            <a:ext cx="2898049" cy="4058658"/>
          </a:xfrm>
        </p:spPr>
        <p:txBody>
          <a:bodyPr>
            <a:normAutofit/>
          </a:bodyPr>
          <a:lstStyle/>
          <a:p>
            <a:pPr marL="0" indent="0">
              <a:buNone/>
            </a:pPr>
            <a:r>
              <a:rPr lang="en-US" sz="2400" dirty="0" smtClean="0"/>
              <a:t>Olivia Quigley, 6, was saved at East Boston Central Catholic School, East Boston, MA (2013).</a:t>
            </a:r>
            <a:endParaRPr lang="en-US" sz="2400" dirty="0"/>
          </a:p>
        </p:txBody>
      </p:sp>
      <p:sp>
        <p:nvSpPr>
          <p:cNvPr id="2" name="Title 1"/>
          <p:cNvSpPr>
            <a:spLocks noGrp="1"/>
          </p:cNvSpPr>
          <p:nvPr>
            <p:ph type="title"/>
          </p:nvPr>
        </p:nvSpPr>
        <p:spPr/>
        <p:txBody>
          <a:bodyPr/>
          <a:lstStyle/>
          <a:p>
            <a:r>
              <a:rPr lang="en-US" dirty="0" smtClean="0"/>
              <a:t>Olivia</a:t>
            </a:r>
            <a:endParaRPr lang="en-US" dirty="0"/>
          </a:p>
        </p:txBody>
      </p:sp>
      <p:pic>
        <p:nvPicPr>
          <p:cNvPr id="5" name="Picture 4" descr="Olivia Quigl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087" y="1747783"/>
            <a:ext cx="4483245" cy="3362434"/>
          </a:xfrm>
          <a:prstGeom prst="rect">
            <a:avLst/>
          </a:prstGeom>
          <a:ln>
            <a:noFill/>
          </a:ln>
          <a:effectLst>
            <a:outerShdw blurRad="292100" dist="139700" dir="2700000" algn="tl" rotWithShape="0">
              <a:srgbClr val="333333">
                <a:alpha val="65000"/>
              </a:srgbClr>
            </a:outerShdw>
          </a:effectLst>
        </p:spPr>
      </p:pic>
      <p:pic>
        <p:nvPicPr>
          <p:cNvPr id="6" name="Picture 5"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428" y="5284834"/>
            <a:ext cx="1814285" cy="521607"/>
          </a:xfrm>
          <a:prstGeom prst="rect">
            <a:avLst/>
          </a:prstGeom>
        </p:spPr>
      </p:pic>
    </p:spTree>
    <p:extLst>
      <p:ext uri="{BB962C8B-B14F-4D97-AF65-F5344CB8AC3E}">
        <p14:creationId xmlns:p14="http://schemas.microsoft.com/office/powerpoint/2010/main" val="30934362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Presenter Disclosure Information</a:t>
            </a:r>
            <a:endParaRPr lang="en-US" dirty="0"/>
          </a:p>
        </p:txBody>
      </p:sp>
      <p:sp>
        <p:nvSpPr>
          <p:cNvPr id="5" name="Rectangle 4"/>
          <p:cNvSpPr/>
          <p:nvPr/>
        </p:nvSpPr>
        <p:spPr>
          <a:xfrm>
            <a:off x="625555" y="1600200"/>
            <a:ext cx="7525613" cy="2652008"/>
          </a:xfrm>
          <a:prstGeom prst="rect">
            <a:avLst/>
          </a:prstGeom>
        </p:spPr>
        <p:txBody>
          <a:bodyPr wrap="square">
            <a:spAutoFit/>
          </a:bodyPr>
          <a:lstStyle/>
          <a:p>
            <a:pPr>
              <a:lnSpc>
                <a:spcPct val="90000"/>
              </a:lnSpc>
              <a:buSzPct val="90000"/>
            </a:pPr>
            <a:r>
              <a:rPr lang="en-US" sz="2000" dirty="0">
                <a:latin typeface="Arial"/>
                <a:cs typeface="Arial"/>
              </a:rPr>
              <a:t>Mary M. Newman, MS</a:t>
            </a:r>
          </a:p>
          <a:p>
            <a:pPr>
              <a:lnSpc>
                <a:spcPct val="90000"/>
              </a:lnSpc>
              <a:buSzPct val="90000"/>
            </a:pPr>
            <a:r>
              <a:rPr lang="en-US" sz="2000" dirty="0">
                <a:latin typeface="Arial"/>
                <a:cs typeface="Arial"/>
              </a:rPr>
              <a:t>Sudden Cardiac Arrest Foundation</a:t>
            </a:r>
          </a:p>
          <a:p>
            <a:pPr>
              <a:lnSpc>
                <a:spcPct val="90000"/>
              </a:lnSpc>
              <a:buSzPct val="90000"/>
            </a:pPr>
            <a:r>
              <a:rPr lang="en-US" sz="2000" dirty="0">
                <a:latin typeface="Arial"/>
                <a:cs typeface="Arial"/>
              </a:rPr>
              <a:t>Cardiac Emergency Response Plan for Schools</a:t>
            </a:r>
          </a:p>
          <a:p>
            <a:pPr>
              <a:lnSpc>
                <a:spcPct val="90000"/>
              </a:lnSpc>
              <a:buSzPct val="90000"/>
            </a:pPr>
            <a:endParaRPr lang="en-US" sz="2000" dirty="0">
              <a:latin typeface="Arial"/>
              <a:cs typeface="Arial"/>
            </a:endParaRPr>
          </a:p>
          <a:p>
            <a:pPr>
              <a:lnSpc>
                <a:spcPct val="90000"/>
              </a:lnSpc>
              <a:buSzPct val="90000"/>
            </a:pPr>
            <a:r>
              <a:rPr lang="en-US" sz="2000" b="1" dirty="0">
                <a:latin typeface="Arial"/>
                <a:cs typeface="Arial"/>
              </a:rPr>
              <a:t>FINANCIAL DISCLOSURE: </a:t>
            </a:r>
          </a:p>
          <a:p>
            <a:pPr>
              <a:lnSpc>
                <a:spcPct val="110000"/>
              </a:lnSpc>
              <a:buClr>
                <a:schemeClr val="tx1"/>
              </a:buClr>
            </a:pPr>
            <a:r>
              <a:rPr lang="en-US" sz="2000" dirty="0">
                <a:latin typeface="Arial"/>
                <a:cs typeface="Arial"/>
              </a:rPr>
              <a:t>No relevant financial relationship(s) exist.</a:t>
            </a:r>
          </a:p>
          <a:p>
            <a:pPr>
              <a:lnSpc>
                <a:spcPct val="90000"/>
              </a:lnSpc>
              <a:buSzPct val="90000"/>
              <a:buFont typeface="Wingdings" charset="2"/>
              <a:buChar char="§"/>
            </a:pPr>
            <a:endParaRPr lang="en-US" sz="2000" dirty="0">
              <a:latin typeface="Arial"/>
              <a:cs typeface="Arial"/>
            </a:endParaRPr>
          </a:p>
          <a:p>
            <a:pPr>
              <a:lnSpc>
                <a:spcPct val="90000"/>
              </a:lnSpc>
              <a:buSzPct val="90000"/>
            </a:pPr>
            <a:r>
              <a:rPr lang="en-US" sz="2000" b="1" dirty="0">
                <a:latin typeface="Arial"/>
                <a:cs typeface="Arial"/>
              </a:rPr>
              <a:t>UNLABELED/UNAPPROVED USES DISCLOSURE: </a:t>
            </a:r>
          </a:p>
          <a:p>
            <a:pPr>
              <a:lnSpc>
                <a:spcPct val="90000"/>
              </a:lnSpc>
              <a:buSzPct val="90000"/>
              <a:buFont typeface="Wingdings" charset="2"/>
              <a:buChar char="§"/>
            </a:pPr>
            <a:r>
              <a:rPr lang="en-US" sz="2000" dirty="0">
                <a:latin typeface="Arial"/>
                <a:cs typeface="Arial"/>
              </a:rPr>
              <a:t>None</a:t>
            </a:r>
          </a:p>
        </p:txBody>
      </p:sp>
    </p:spTree>
    <p:extLst>
      <p:ext uri="{BB962C8B-B14F-4D97-AF65-F5344CB8AC3E}">
        <p14:creationId xmlns:p14="http://schemas.microsoft.com/office/powerpoint/2010/main" val="25822117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84329"/>
            <a:ext cx="3284381" cy="3922112"/>
          </a:xfrm>
        </p:spPr>
        <p:txBody>
          <a:bodyPr>
            <a:normAutofit/>
          </a:bodyPr>
          <a:lstStyle/>
          <a:p>
            <a:pPr marL="0" indent="0">
              <a:buNone/>
            </a:pPr>
            <a:r>
              <a:rPr lang="en-US" sz="2400" dirty="0" smtClean="0"/>
              <a:t>Jacob Vogt, 8, was saved by teacher Karen Rankin, at McGregor Reading and Math Preparatory School, Akron, OH (2015).</a:t>
            </a:r>
            <a:endParaRPr lang="en-US" sz="2400" dirty="0"/>
          </a:p>
        </p:txBody>
      </p:sp>
      <p:sp>
        <p:nvSpPr>
          <p:cNvPr id="2" name="Title 1"/>
          <p:cNvSpPr>
            <a:spLocks noGrp="1"/>
          </p:cNvSpPr>
          <p:nvPr>
            <p:ph type="title"/>
          </p:nvPr>
        </p:nvSpPr>
        <p:spPr/>
        <p:txBody>
          <a:bodyPr/>
          <a:lstStyle/>
          <a:p>
            <a:r>
              <a:rPr lang="en-US" dirty="0" smtClean="0"/>
              <a:t>Jacob</a:t>
            </a:r>
            <a:endParaRPr lang="en-US" dirty="0"/>
          </a:p>
        </p:txBody>
      </p:sp>
      <p:pic>
        <p:nvPicPr>
          <p:cNvPr id="6" name="Picture 5" descr="teacher17-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461" y="2034529"/>
            <a:ext cx="3517924" cy="34546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35147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1" y="1747783"/>
            <a:ext cx="2847408" cy="4058658"/>
          </a:xfrm>
        </p:spPr>
        <p:txBody>
          <a:bodyPr>
            <a:normAutofit/>
          </a:bodyPr>
          <a:lstStyle/>
          <a:p>
            <a:pPr marL="0" indent="0">
              <a:buNone/>
            </a:pPr>
            <a:r>
              <a:rPr lang="en-US" sz="2400" dirty="0" smtClean="0"/>
              <a:t>Jessica </a:t>
            </a:r>
            <a:r>
              <a:rPr lang="en-US" sz="2400" dirty="0" err="1" smtClean="0"/>
              <a:t>Lemus</a:t>
            </a:r>
            <a:r>
              <a:rPr lang="en-US" sz="2400" dirty="0" smtClean="0"/>
              <a:t>, 12, was saved at Wisdom Lane Middle School in Levittown, NY (2015).</a:t>
            </a:r>
            <a:endParaRPr lang="en-US" sz="2400" dirty="0"/>
          </a:p>
        </p:txBody>
      </p:sp>
      <p:sp>
        <p:nvSpPr>
          <p:cNvPr id="2" name="Title 1"/>
          <p:cNvSpPr>
            <a:spLocks noGrp="1"/>
          </p:cNvSpPr>
          <p:nvPr>
            <p:ph type="title"/>
          </p:nvPr>
        </p:nvSpPr>
        <p:spPr/>
        <p:txBody>
          <a:bodyPr/>
          <a:lstStyle/>
          <a:p>
            <a:r>
              <a:rPr lang="en-US" dirty="0" smtClean="0"/>
              <a:t>Jessica</a:t>
            </a:r>
            <a:endParaRPr lang="en-US" dirty="0"/>
          </a:p>
        </p:txBody>
      </p:sp>
      <p:pic>
        <p:nvPicPr>
          <p:cNvPr id="5" name="Picture 4" descr="Jessica Lem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689" y="1747783"/>
            <a:ext cx="4559410" cy="2561954"/>
          </a:xfrm>
          <a:prstGeom prst="rect">
            <a:avLst/>
          </a:prstGeom>
          <a:ln>
            <a:noFill/>
          </a:ln>
          <a:effectLst>
            <a:outerShdw blurRad="292100" dist="139700" dir="2700000" algn="tl" rotWithShape="0">
              <a:srgbClr val="333333">
                <a:alpha val="65000"/>
              </a:srgbClr>
            </a:outerShdw>
          </a:effectLst>
        </p:spPr>
      </p:pic>
      <p:pic>
        <p:nvPicPr>
          <p:cNvPr id="6" name="Picture 5"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814" y="4568914"/>
            <a:ext cx="1814285" cy="521607"/>
          </a:xfrm>
          <a:prstGeom prst="rect">
            <a:avLst/>
          </a:prstGeom>
        </p:spPr>
      </p:pic>
    </p:spTree>
    <p:extLst>
      <p:ext uri="{BB962C8B-B14F-4D97-AF65-F5344CB8AC3E}">
        <p14:creationId xmlns:p14="http://schemas.microsoft.com/office/powerpoint/2010/main" val="41571883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8166" y="1761438"/>
            <a:ext cx="3393624" cy="3918857"/>
          </a:xfrm>
        </p:spPr>
        <p:txBody>
          <a:bodyPr>
            <a:normAutofit/>
          </a:bodyPr>
          <a:lstStyle/>
          <a:p>
            <a:pPr marL="0" indent="0">
              <a:buNone/>
            </a:pPr>
            <a:r>
              <a:rPr lang="en-US" sz="2400" dirty="0" smtClean="0"/>
              <a:t>David </a:t>
            </a:r>
            <a:r>
              <a:rPr lang="en-US" sz="2400" dirty="0" err="1" smtClean="0"/>
              <a:t>Belkin</a:t>
            </a:r>
            <a:r>
              <a:rPr lang="en-US" sz="2400" dirty="0" smtClean="0"/>
              <a:t>, 65, was saved at Lakeside Elementary School in Honesdale, PA, by teammates in pick-up basketball game (2007).</a:t>
            </a:r>
            <a:endParaRPr lang="en-US" sz="2400" dirty="0"/>
          </a:p>
        </p:txBody>
      </p:sp>
      <p:sp>
        <p:nvSpPr>
          <p:cNvPr id="2" name="Title 1"/>
          <p:cNvSpPr>
            <a:spLocks noGrp="1"/>
          </p:cNvSpPr>
          <p:nvPr>
            <p:ph type="title"/>
          </p:nvPr>
        </p:nvSpPr>
        <p:spPr/>
        <p:txBody>
          <a:bodyPr/>
          <a:lstStyle/>
          <a:p>
            <a:r>
              <a:rPr lang="en-US" dirty="0" smtClean="0"/>
              <a:t>David</a:t>
            </a:r>
            <a:endParaRPr lang="en-US" dirty="0"/>
          </a:p>
        </p:txBody>
      </p:sp>
      <p:pic>
        <p:nvPicPr>
          <p:cNvPr id="6" name="Picture 5" descr="David Belk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897" y="1761438"/>
            <a:ext cx="2978375" cy="3541475"/>
          </a:xfrm>
          <a:prstGeom prst="rect">
            <a:avLst/>
          </a:prstGeom>
          <a:ln>
            <a:noFill/>
          </a:ln>
          <a:effectLst>
            <a:outerShdw blurRad="292100" dist="139700" dir="2700000" algn="tl" rotWithShape="0">
              <a:srgbClr val="333333">
                <a:alpha val="65000"/>
              </a:srgbClr>
            </a:outerShdw>
          </a:effectLst>
        </p:spPr>
      </p:pic>
      <p:pic>
        <p:nvPicPr>
          <p:cNvPr id="5" name="Picture 4"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285" y="5419491"/>
            <a:ext cx="1814285" cy="521607"/>
          </a:xfrm>
          <a:prstGeom prst="rect">
            <a:avLst/>
          </a:prstGeom>
        </p:spPr>
      </p:pic>
    </p:spTree>
    <p:extLst>
      <p:ext uri="{BB962C8B-B14F-4D97-AF65-F5344CB8AC3E}">
        <p14:creationId xmlns:p14="http://schemas.microsoft.com/office/powerpoint/2010/main" val="40011524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8167" y="1761438"/>
            <a:ext cx="3093204" cy="4045003"/>
          </a:xfrm>
        </p:spPr>
        <p:txBody>
          <a:bodyPr>
            <a:noAutofit/>
          </a:bodyPr>
          <a:lstStyle/>
          <a:p>
            <a:pPr marL="0" indent="0">
              <a:buNone/>
            </a:pPr>
            <a:r>
              <a:rPr lang="en-US" sz="2400" dirty="0" smtClean="0"/>
              <a:t>Ellie Whelan, 16, was saved by teacher and school nurse at </a:t>
            </a:r>
            <a:r>
              <a:rPr lang="en-US" sz="2400" dirty="0"/>
              <a:t>Appomattox Regional Governor’s School for the Arts and </a:t>
            </a:r>
            <a:r>
              <a:rPr lang="en-US" sz="2400" dirty="0" smtClean="0"/>
              <a:t>Technology in Petersburg, VA (2013).</a:t>
            </a:r>
            <a:endParaRPr lang="en-US" sz="2400" dirty="0"/>
          </a:p>
        </p:txBody>
      </p:sp>
      <p:sp>
        <p:nvSpPr>
          <p:cNvPr id="2" name="Title 1"/>
          <p:cNvSpPr>
            <a:spLocks noGrp="1"/>
          </p:cNvSpPr>
          <p:nvPr>
            <p:ph type="title"/>
          </p:nvPr>
        </p:nvSpPr>
        <p:spPr/>
        <p:txBody>
          <a:bodyPr/>
          <a:lstStyle/>
          <a:p>
            <a:r>
              <a:rPr lang="en-US" dirty="0" smtClean="0"/>
              <a:t>Ellie</a:t>
            </a:r>
            <a:endParaRPr lang="en-US" dirty="0"/>
          </a:p>
        </p:txBody>
      </p:sp>
      <p:pic>
        <p:nvPicPr>
          <p:cNvPr id="5" name="Picture 4" descr="Ellie_Whel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436" y="1885003"/>
            <a:ext cx="4610792" cy="3066177"/>
          </a:xfrm>
          <a:prstGeom prst="rect">
            <a:avLst/>
          </a:prstGeom>
          <a:ln>
            <a:noFill/>
          </a:ln>
          <a:effectLst>
            <a:outerShdw blurRad="292100" dist="139700" dir="2700000" algn="tl" rotWithShape="0">
              <a:srgbClr val="333333">
                <a:alpha val="65000"/>
              </a:srgbClr>
            </a:outerShdw>
          </a:effectLst>
        </p:spPr>
      </p:pic>
      <p:pic>
        <p:nvPicPr>
          <p:cNvPr id="6" name="Picture 5"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943" y="5211983"/>
            <a:ext cx="1814285" cy="521607"/>
          </a:xfrm>
          <a:prstGeom prst="rect">
            <a:avLst/>
          </a:prstGeom>
        </p:spPr>
      </p:pic>
    </p:spTree>
    <p:extLst>
      <p:ext uri="{BB962C8B-B14F-4D97-AF65-F5344CB8AC3E}">
        <p14:creationId xmlns:p14="http://schemas.microsoft.com/office/powerpoint/2010/main" val="39003205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8167" y="1761438"/>
            <a:ext cx="2888374" cy="4045003"/>
          </a:xfrm>
        </p:spPr>
        <p:txBody>
          <a:bodyPr>
            <a:normAutofit/>
          </a:bodyPr>
          <a:lstStyle/>
          <a:p>
            <a:pPr marL="0" indent="0">
              <a:buNone/>
            </a:pPr>
            <a:r>
              <a:rPr lang="en-US" sz="2400" dirty="0" smtClean="0"/>
              <a:t>Anthony </a:t>
            </a:r>
            <a:r>
              <a:rPr lang="en-US" sz="2400" dirty="0" err="1" smtClean="0"/>
              <a:t>Cortazzo</a:t>
            </a:r>
            <a:r>
              <a:rPr lang="en-US" sz="2400" dirty="0" smtClean="0"/>
              <a:t>, 15, was saved by athletic trainer, Steven Papa, at </a:t>
            </a:r>
            <a:r>
              <a:rPr lang="en-US" sz="2400" dirty="0" err="1" smtClean="0"/>
              <a:t>Pascack</a:t>
            </a:r>
            <a:r>
              <a:rPr lang="en-US" sz="2400" dirty="0" smtClean="0"/>
              <a:t> Hills High School in Montvale, NJ (2014).</a:t>
            </a:r>
            <a:endParaRPr lang="en-US" sz="2400" dirty="0"/>
          </a:p>
        </p:txBody>
      </p:sp>
      <p:sp>
        <p:nvSpPr>
          <p:cNvPr id="2" name="Title 1"/>
          <p:cNvSpPr>
            <a:spLocks noGrp="1"/>
          </p:cNvSpPr>
          <p:nvPr>
            <p:ph type="title"/>
          </p:nvPr>
        </p:nvSpPr>
        <p:spPr/>
        <p:txBody>
          <a:bodyPr/>
          <a:lstStyle/>
          <a:p>
            <a:r>
              <a:rPr lang="en-US" dirty="0" smtClean="0"/>
              <a:t>Anthony</a:t>
            </a:r>
            <a:endParaRPr lang="en-US" dirty="0"/>
          </a:p>
        </p:txBody>
      </p:sp>
      <p:pic>
        <p:nvPicPr>
          <p:cNvPr id="4" name="Picture 3" descr="Anthony Cortazzo and Steven Pap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491" y="1574258"/>
            <a:ext cx="3546624" cy="3533340"/>
          </a:xfrm>
          <a:prstGeom prst="rect">
            <a:avLst/>
          </a:prstGeom>
          <a:ln>
            <a:noFill/>
          </a:ln>
          <a:effectLst>
            <a:outerShdw blurRad="292100" dist="139700" dir="2700000" algn="tl" rotWithShape="0">
              <a:srgbClr val="333333">
                <a:alpha val="65000"/>
              </a:srgbClr>
            </a:outerShdw>
          </a:effectLst>
        </p:spPr>
      </p:pic>
      <p:pic>
        <p:nvPicPr>
          <p:cNvPr id="6" name="Picture 5"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830" y="5284834"/>
            <a:ext cx="1814285" cy="521607"/>
          </a:xfrm>
          <a:prstGeom prst="rect">
            <a:avLst/>
          </a:prstGeom>
        </p:spPr>
      </p:pic>
    </p:spTree>
    <p:extLst>
      <p:ext uri="{BB962C8B-B14F-4D97-AF65-F5344CB8AC3E}">
        <p14:creationId xmlns:p14="http://schemas.microsoft.com/office/powerpoint/2010/main" val="1979113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a:t>
            </a:r>
            <a:endParaRPr lang="en-US" dirty="0"/>
          </a:p>
        </p:txBody>
      </p:sp>
      <p:sp>
        <p:nvSpPr>
          <p:cNvPr id="4" name="Content Placeholder 3"/>
          <p:cNvSpPr>
            <a:spLocks noGrp="1"/>
          </p:cNvSpPr>
          <p:nvPr>
            <p:ph sz="half" idx="1"/>
          </p:nvPr>
        </p:nvSpPr>
        <p:spPr>
          <a:xfrm>
            <a:off x="457200" y="1600201"/>
            <a:ext cx="3270725" cy="4206240"/>
          </a:xfrm>
        </p:spPr>
        <p:txBody>
          <a:bodyPr>
            <a:normAutofit/>
          </a:bodyPr>
          <a:lstStyle/>
          <a:p>
            <a:pPr marL="0" indent="0">
              <a:buNone/>
            </a:pPr>
            <a:r>
              <a:rPr lang="en-US" sz="2400" dirty="0" smtClean="0"/>
              <a:t>Adam Greenlee, Jr., 11, was saved by school staff and police officer at Bedford Middle School, Westport, CT (2014).</a:t>
            </a:r>
            <a:endParaRPr lang="en-US" sz="2400" dirty="0"/>
          </a:p>
        </p:txBody>
      </p:sp>
      <p:pic>
        <p:nvPicPr>
          <p:cNvPr id="6" name="Picture 5" descr="12087235_10153571856707088_7063082617383763375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143" y="1600201"/>
            <a:ext cx="3053164" cy="3550756"/>
          </a:xfrm>
          <a:prstGeom prst="rect">
            <a:avLst/>
          </a:prstGeom>
          <a:ln>
            <a:noFill/>
          </a:ln>
          <a:effectLst>
            <a:outerShdw blurRad="292100" dist="139700" dir="2700000" algn="tl" rotWithShape="0">
              <a:srgbClr val="333333">
                <a:alpha val="65000"/>
              </a:srgbClr>
            </a:outerShdw>
          </a:effectLst>
        </p:spPr>
      </p:pic>
      <p:pic>
        <p:nvPicPr>
          <p:cNvPr id="5" name="Picture 4"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022" y="5284834"/>
            <a:ext cx="1814285" cy="521607"/>
          </a:xfrm>
          <a:prstGeom prst="rect">
            <a:avLst/>
          </a:prstGeom>
        </p:spPr>
      </p:pic>
    </p:spTree>
    <p:extLst>
      <p:ext uri="{BB962C8B-B14F-4D97-AF65-F5344CB8AC3E}">
        <p14:creationId xmlns:p14="http://schemas.microsoft.com/office/powerpoint/2010/main" val="23564373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Kylee</a:t>
            </a:r>
            <a:endParaRPr lang="en-US" dirty="0"/>
          </a:p>
        </p:txBody>
      </p:sp>
      <p:sp>
        <p:nvSpPr>
          <p:cNvPr id="4" name="Content Placeholder 3"/>
          <p:cNvSpPr>
            <a:spLocks noGrp="1"/>
          </p:cNvSpPr>
          <p:nvPr>
            <p:ph sz="half" idx="1"/>
          </p:nvPr>
        </p:nvSpPr>
        <p:spPr>
          <a:xfrm>
            <a:off x="457200" y="1600201"/>
            <a:ext cx="3270725" cy="4206240"/>
          </a:xfrm>
        </p:spPr>
        <p:txBody>
          <a:bodyPr>
            <a:normAutofit/>
          </a:bodyPr>
          <a:lstStyle/>
          <a:p>
            <a:pPr marL="0" indent="0">
              <a:buNone/>
            </a:pPr>
            <a:r>
              <a:rPr lang="en-US" sz="2400" dirty="0" smtClean="0"/>
              <a:t>Kylee Shea, 12, was saved by teachers Kristen </a:t>
            </a:r>
            <a:r>
              <a:rPr lang="en-US" sz="2400" dirty="0" err="1" smtClean="0"/>
              <a:t>Goodgion</a:t>
            </a:r>
            <a:r>
              <a:rPr lang="en-US" sz="2400" dirty="0" smtClean="0"/>
              <a:t> and Brent Reese at </a:t>
            </a:r>
            <a:r>
              <a:rPr lang="en-US" sz="2400" dirty="0" err="1" smtClean="0"/>
              <a:t>Maus</a:t>
            </a:r>
            <a:r>
              <a:rPr lang="en-US" sz="2400" dirty="0" smtClean="0"/>
              <a:t> Middle School in Frisco, TX (2011).</a:t>
            </a:r>
            <a:endParaRPr lang="en-US" sz="2400" dirty="0"/>
          </a:p>
        </p:txBody>
      </p:sp>
      <p:pic>
        <p:nvPicPr>
          <p:cNvPr id="5" name="Picture 4" descr="SCAF logo with UR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022" y="5284834"/>
            <a:ext cx="1814285" cy="521607"/>
          </a:xfrm>
          <a:prstGeom prst="rect">
            <a:avLst/>
          </a:prstGeom>
        </p:spPr>
      </p:pic>
      <p:pic>
        <p:nvPicPr>
          <p:cNvPr id="3" name="Picture 2" descr="Kylee She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5" y="1600201"/>
            <a:ext cx="3193256" cy="240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12495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8167" y="1761438"/>
            <a:ext cx="3393624" cy="4045003"/>
          </a:xfrm>
        </p:spPr>
        <p:txBody>
          <a:bodyPr>
            <a:normAutofit lnSpcReduction="10000"/>
          </a:bodyPr>
          <a:lstStyle/>
          <a:p>
            <a:pPr marL="0" indent="0">
              <a:buNone/>
            </a:pPr>
            <a:r>
              <a:rPr lang="en-US" sz="2400" dirty="0" smtClean="0"/>
              <a:t>Teacher Erin </a:t>
            </a:r>
            <a:r>
              <a:rPr lang="en-US" sz="2400" dirty="0" err="1" smtClean="0"/>
              <a:t>Durborow</a:t>
            </a:r>
            <a:r>
              <a:rPr lang="en-US" sz="2400" dirty="0"/>
              <a:t> </a:t>
            </a:r>
            <a:r>
              <a:rPr lang="en-US" sz="2400" dirty="0" smtClean="0"/>
              <a:t>was saved at Eisenhower Intermediate School in Bridgewater, NJ, by school nurse, Mary Ellen </a:t>
            </a:r>
            <a:r>
              <a:rPr lang="en-US" sz="2400" dirty="0" err="1" smtClean="0"/>
              <a:t>Urbanowicz</a:t>
            </a:r>
            <a:r>
              <a:rPr lang="en-US" sz="2400" dirty="0" smtClean="0"/>
              <a:t> (2013). Erin was </a:t>
            </a:r>
            <a:r>
              <a:rPr lang="en-US" sz="2400" dirty="0" smtClean="0"/>
              <a:t>pregnant with Sean, </a:t>
            </a:r>
            <a:r>
              <a:rPr lang="en-US" sz="2400" dirty="0" smtClean="0"/>
              <a:t>so two lives were saved that day.</a:t>
            </a:r>
            <a:endParaRPr lang="en-US" sz="2400" dirty="0"/>
          </a:p>
        </p:txBody>
      </p:sp>
      <p:sp>
        <p:nvSpPr>
          <p:cNvPr id="2" name="Title 1"/>
          <p:cNvSpPr>
            <a:spLocks noGrp="1"/>
          </p:cNvSpPr>
          <p:nvPr>
            <p:ph type="title"/>
          </p:nvPr>
        </p:nvSpPr>
        <p:spPr/>
        <p:txBody>
          <a:bodyPr/>
          <a:lstStyle/>
          <a:p>
            <a:r>
              <a:rPr lang="en-US" dirty="0" smtClean="0"/>
              <a:t>Erin and Sean</a:t>
            </a:r>
            <a:endParaRPr lang="en-US" dirty="0"/>
          </a:p>
        </p:txBody>
      </p:sp>
      <p:pic>
        <p:nvPicPr>
          <p:cNvPr id="5" name="Picture 4" descr="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872" y="1936980"/>
            <a:ext cx="4308630" cy="2872420"/>
          </a:xfrm>
          <a:prstGeom prst="rect">
            <a:avLst/>
          </a:prstGeom>
          <a:ln>
            <a:noFill/>
          </a:ln>
          <a:effectLst>
            <a:outerShdw blurRad="292100" dist="139700" dir="2700000" algn="tl" rotWithShape="0">
              <a:srgbClr val="333333">
                <a:alpha val="65000"/>
              </a:srgbClr>
            </a:outerShdw>
          </a:effectLst>
        </p:spPr>
      </p:pic>
      <p:pic>
        <p:nvPicPr>
          <p:cNvPr id="6" name="Picture 5"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217" y="4985987"/>
            <a:ext cx="1814285" cy="521607"/>
          </a:xfrm>
          <a:prstGeom prst="rect">
            <a:avLst/>
          </a:prstGeom>
        </p:spPr>
      </p:pic>
    </p:spTree>
    <p:extLst>
      <p:ext uri="{BB962C8B-B14F-4D97-AF65-F5344CB8AC3E}">
        <p14:creationId xmlns:p14="http://schemas.microsoft.com/office/powerpoint/2010/main" val="22886061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5997" y="1898497"/>
            <a:ext cx="5862246" cy="1817240"/>
          </a:xfrm>
        </p:spPr>
        <p:txBody>
          <a:bodyPr>
            <a:normAutofit fontScale="77500" lnSpcReduction="20000"/>
          </a:bodyPr>
          <a:lstStyle/>
          <a:p>
            <a:r>
              <a:rPr lang="en-US" dirty="0" smtClean="0">
                <a:hlinkClick r:id="rId2"/>
              </a:rPr>
              <a:t>www.heart.org/CERP</a:t>
            </a:r>
            <a:endParaRPr lang="en-US" dirty="0" smtClean="0"/>
          </a:p>
          <a:p>
            <a:r>
              <a:rPr lang="en-US" dirty="0" smtClean="0">
                <a:hlinkClick r:id="rId3"/>
              </a:rPr>
              <a:t>www.sca-aware.org/schools</a:t>
            </a:r>
            <a:endParaRPr lang="en-US" dirty="0" smtClean="0"/>
          </a:p>
          <a:p>
            <a:endParaRPr lang="en-US" dirty="0" smtClean="0"/>
          </a:p>
          <a:p>
            <a:pPr marL="0" indent="0">
              <a:buNone/>
            </a:pPr>
            <a:endParaRPr lang="en-US" dirty="0"/>
          </a:p>
          <a:p>
            <a:pPr marL="0" indent="0">
              <a:buNone/>
            </a:pPr>
            <a:r>
              <a:rPr lang="en-US" dirty="0" err="1"/>
              <a:t>m</a:t>
            </a:r>
            <a:r>
              <a:rPr lang="en-US" dirty="0" err="1" smtClean="0"/>
              <a:t>ary.newman@sca-aware.org</a:t>
            </a:r>
            <a:endParaRPr lang="en-US" dirty="0"/>
          </a:p>
        </p:txBody>
      </p:sp>
      <p:sp>
        <p:nvSpPr>
          <p:cNvPr id="2" name="Title 1"/>
          <p:cNvSpPr>
            <a:spLocks noGrp="1"/>
          </p:cNvSpPr>
          <p:nvPr>
            <p:ph type="title"/>
          </p:nvPr>
        </p:nvSpPr>
        <p:spPr/>
        <p:txBody>
          <a:bodyPr/>
          <a:lstStyle/>
          <a:p>
            <a:r>
              <a:rPr lang="en-US" dirty="0" smtClean="0"/>
              <a:t>For more information</a:t>
            </a:r>
            <a:endParaRPr lang="en-US" dirty="0"/>
          </a:p>
        </p:txBody>
      </p:sp>
      <p:pic>
        <p:nvPicPr>
          <p:cNvPr id="4" name="Picture 3" descr="SCAF logo with URL.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428" y="5346186"/>
            <a:ext cx="1814285" cy="521607"/>
          </a:xfrm>
          <a:prstGeom prst="rect">
            <a:avLst/>
          </a:prstGeom>
        </p:spPr>
      </p:pic>
    </p:spTree>
    <p:extLst>
      <p:ext uri="{BB962C8B-B14F-4D97-AF65-F5344CB8AC3E}">
        <p14:creationId xmlns:p14="http://schemas.microsoft.com/office/powerpoint/2010/main" val="41665944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5386" y="1311935"/>
            <a:ext cx="8421414" cy="4394377"/>
          </a:xfrm>
        </p:spPr>
        <p:txBody>
          <a:bodyPr>
            <a:normAutofit fontScale="25000" lnSpcReduction="20000"/>
          </a:bodyPr>
          <a:lstStyle/>
          <a:p>
            <a:pPr marL="800100" lvl="2" indent="0" algn="ctr">
              <a:buNone/>
            </a:pPr>
            <a:endParaRPr lang="en-US" dirty="0" smtClean="0"/>
          </a:p>
          <a:p>
            <a:pPr marL="800100" lvl="2" indent="0" algn="ctr">
              <a:buNone/>
            </a:pPr>
            <a:endParaRPr lang="en-US" dirty="0"/>
          </a:p>
          <a:p>
            <a:pPr marL="800100" lvl="2" indent="0" algn="ctr">
              <a:buNone/>
            </a:pPr>
            <a:endParaRPr lang="en-US" dirty="0" smtClean="0"/>
          </a:p>
          <a:p>
            <a:pPr marL="800100" lvl="2" indent="0" algn="ctr">
              <a:buNone/>
            </a:pPr>
            <a:endParaRPr lang="en-US" dirty="0"/>
          </a:p>
          <a:p>
            <a:r>
              <a:rPr lang="en-US" sz="6400" b="1" dirty="0"/>
              <a:t>American Association of School </a:t>
            </a:r>
            <a:r>
              <a:rPr lang="en-US" sz="6400" b="1" dirty="0" smtClean="0"/>
              <a:t>Administrators</a:t>
            </a:r>
            <a:r>
              <a:rPr lang="en-US" sz="6400" dirty="0" smtClean="0"/>
              <a:t>: Dr</a:t>
            </a:r>
            <a:r>
              <a:rPr lang="en-US" sz="6400" dirty="0"/>
              <a:t>. Sarah </a:t>
            </a:r>
            <a:r>
              <a:rPr lang="en-US" sz="6400" dirty="0" smtClean="0"/>
              <a:t>Jerome</a:t>
            </a:r>
            <a:endParaRPr lang="en-US" sz="6400" dirty="0"/>
          </a:p>
          <a:p>
            <a:r>
              <a:rPr lang="en-US" sz="6400" b="1" dirty="0"/>
              <a:t>American Heart </a:t>
            </a:r>
            <a:r>
              <a:rPr lang="en-US" sz="6400" b="1" dirty="0" smtClean="0"/>
              <a:t>Association: </a:t>
            </a:r>
            <a:r>
              <a:rPr lang="en-US" sz="6400" dirty="0" smtClean="0"/>
              <a:t>Douglas </a:t>
            </a:r>
            <a:r>
              <a:rPr lang="en-US" sz="6400" dirty="0" err="1"/>
              <a:t>Dunsavage</a:t>
            </a:r>
            <a:r>
              <a:rPr lang="en-US" sz="6400" dirty="0"/>
              <a:t>, Emily Gardner</a:t>
            </a:r>
            <a:r>
              <a:rPr lang="en-US" sz="6400"/>
              <a:t>, </a:t>
            </a:r>
            <a:r>
              <a:rPr lang="en-US" sz="6400" smtClean="0"/>
              <a:t>Madeleine </a:t>
            </a:r>
            <a:r>
              <a:rPr lang="en-US" sz="6400" dirty="0" err="1" smtClean="0"/>
              <a:t>Konig</a:t>
            </a:r>
            <a:r>
              <a:rPr lang="en-US" sz="6400" dirty="0"/>
              <a:t>, Denise Miles, Sarah Poole, Jeffrey </a:t>
            </a:r>
            <a:r>
              <a:rPr lang="en-US" sz="6400" dirty="0" err="1"/>
              <a:t>Ranous</a:t>
            </a:r>
            <a:r>
              <a:rPr lang="en-US" sz="6400" dirty="0"/>
              <a:t>, Dr. Amber Rodriguez, Dr. </a:t>
            </a:r>
            <a:r>
              <a:rPr lang="en-US" sz="6400" dirty="0" err="1"/>
              <a:t>Comilla</a:t>
            </a:r>
            <a:r>
              <a:rPr lang="en-US" sz="6400" dirty="0"/>
              <a:t> </a:t>
            </a:r>
            <a:r>
              <a:rPr lang="en-US" sz="6400" dirty="0" err="1"/>
              <a:t>Sasson</a:t>
            </a:r>
            <a:r>
              <a:rPr lang="en-US" sz="6400" dirty="0"/>
              <a:t>, Colby </a:t>
            </a:r>
            <a:r>
              <a:rPr lang="en-US" sz="6400" dirty="0" err="1"/>
              <a:t>Tiner</a:t>
            </a:r>
            <a:r>
              <a:rPr lang="en-US" sz="6400" dirty="0"/>
              <a:t>, Laurie </a:t>
            </a:r>
            <a:r>
              <a:rPr lang="en-US" sz="6400" dirty="0" err="1" smtClean="0"/>
              <a:t>Whitsel</a:t>
            </a:r>
            <a:endParaRPr lang="en-US" sz="6400" dirty="0"/>
          </a:p>
          <a:p>
            <a:r>
              <a:rPr lang="en-US" sz="6400" b="1" dirty="0"/>
              <a:t>C.S. Mott Children’s Hospital, University of Michigan Health </a:t>
            </a:r>
            <a:r>
              <a:rPr lang="en-US" sz="6400" b="1" dirty="0" smtClean="0"/>
              <a:t>System: </a:t>
            </a:r>
            <a:r>
              <a:rPr lang="en-US" sz="6400" dirty="0" smtClean="0"/>
              <a:t>Dr</a:t>
            </a:r>
            <a:r>
              <a:rPr lang="en-US" sz="6400" dirty="0"/>
              <a:t>. Monica Goble, Gwen </a:t>
            </a:r>
            <a:r>
              <a:rPr lang="en-US" sz="6400" dirty="0" smtClean="0"/>
              <a:t>Fosse</a:t>
            </a:r>
            <a:endParaRPr lang="en-US" sz="6400" dirty="0"/>
          </a:p>
          <a:p>
            <a:r>
              <a:rPr lang="en-US" sz="6400" b="1" dirty="0"/>
              <a:t>The Kimberly Anne </a:t>
            </a:r>
            <a:r>
              <a:rPr lang="en-US" sz="6400" b="1" dirty="0" err="1"/>
              <a:t>Gillary</a:t>
            </a:r>
            <a:r>
              <a:rPr lang="en-US" sz="6400" b="1" dirty="0"/>
              <a:t> </a:t>
            </a:r>
            <a:r>
              <a:rPr lang="en-US" sz="6400" b="1" dirty="0" smtClean="0"/>
              <a:t>Foundation: </a:t>
            </a:r>
            <a:r>
              <a:rPr lang="en-US" sz="6400" dirty="0" smtClean="0"/>
              <a:t>Randy </a:t>
            </a:r>
            <a:r>
              <a:rPr lang="en-US" sz="6400" dirty="0" err="1" smtClean="0"/>
              <a:t>Gillary</a:t>
            </a:r>
            <a:endParaRPr lang="en-US" sz="6400" dirty="0"/>
          </a:p>
          <a:p>
            <a:r>
              <a:rPr lang="en-US" sz="6400" b="1" dirty="0"/>
              <a:t>Michigan Department of Health and Human </a:t>
            </a:r>
            <a:r>
              <a:rPr lang="en-US" sz="6400" b="1" dirty="0" smtClean="0"/>
              <a:t>Services</a:t>
            </a:r>
            <a:r>
              <a:rPr lang="en-US" sz="6400" dirty="0" smtClean="0"/>
              <a:t>: Kristina </a:t>
            </a:r>
            <a:r>
              <a:rPr lang="en-US" sz="6400" dirty="0"/>
              <a:t>Dawkins, Maria Willoughby‐</a:t>
            </a:r>
            <a:r>
              <a:rPr lang="en-US" sz="6400" dirty="0" err="1" smtClean="0"/>
              <a:t>Byrwa</a:t>
            </a:r>
            <a:endParaRPr lang="en-US" sz="6400" dirty="0"/>
          </a:p>
          <a:p>
            <a:r>
              <a:rPr lang="en-US" sz="6400" b="1" dirty="0"/>
              <a:t>National Athletic Trainers’ </a:t>
            </a:r>
            <a:r>
              <a:rPr lang="en-US" sz="6400" b="1" dirty="0" smtClean="0"/>
              <a:t>Association: </a:t>
            </a:r>
            <a:r>
              <a:rPr lang="en-US" sz="6400" dirty="0" smtClean="0"/>
              <a:t>Ron </a:t>
            </a:r>
            <a:r>
              <a:rPr lang="en-US" sz="6400" dirty="0" err="1" smtClean="0"/>
              <a:t>Courson</a:t>
            </a:r>
            <a:endParaRPr lang="en-US" sz="6400" dirty="0"/>
          </a:p>
          <a:p>
            <a:r>
              <a:rPr lang="en-US" sz="6400" b="1" dirty="0"/>
              <a:t>National Association of School </a:t>
            </a:r>
            <a:r>
              <a:rPr lang="en-US" sz="6400" b="1" dirty="0" smtClean="0"/>
              <a:t>Nurses</a:t>
            </a:r>
            <a:r>
              <a:rPr lang="en-US" sz="6400" dirty="0" smtClean="0"/>
              <a:t>: Kathleen Rose</a:t>
            </a:r>
            <a:endParaRPr lang="en-US" sz="6400" dirty="0"/>
          </a:p>
          <a:p>
            <a:r>
              <a:rPr lang="en-US" sz="6400" b="1" dirty="0"/>
              <a:t>Parent Heart </a:t>
            </a:r>
            <a:r>
              <a:rPr lang="en-US" sz="6400" b="1" dirty="0" smtClean="0"/>
              <a:t>Watch: </a:t>
            </a:r>
            <a:r>
              <a:rPr lang="en-US" sz="6400" dirty="0" smtClean="0"/>
              <a:t>Martha </a:t>
            </a:r>
            <a:r>
              <a:rPr lang="en-US" sz="6400" dirty="0"/>
              <a:t>Lopez‐</a:t>
            </a:r>
            <a:r>
              <a:rPr lang="en-US" sz="6400" dirty="0" smtClean="0"/>
              <a:t>Anderson</a:t>
            </a:r>
            <a:endParaRPr lang="en-US" sz="6400" dirty="0"/>
          </a:p>
          <a:p>
            <a:r>
              <a:rPr lang="en-US" sz="6400" b="1" dirty="0"/>
              <a:t>Project </a:t>
            </a:r>
            <a:r>
              <a:rPr lang="en-US" sz="6400" b="1" dirty="0" smtClean="0"/>
              <a:t>ADAM: </a:t>
            </a:r>
            <a:r>
              <a:rPr lang="en-US" sz="6400" dirty="0" smtClean="0"/>
              <a:t>Allison Thompson</a:t>
            </a:r>
            <a:endParaRPr lang="en-US" sz="6400" dirty="0"/>
          </a:p>
          <a:p>
            <a:r>
              <a:rPr lang="en-US" sz="6400" b="1" dirty="0"/>
              <a:t>SHAPE </a:t>
            </a:r>
            <a:r>
              <a:rPr lang="en-US" sz="6400" b="1" dirty="0" smtClean="0"/>
              <a:t>America: </a:t>
            </a:r>
            <a:r>
              <a:rPr lang="en-US" sz="6400" dirty="0" smtClean="0"/>
              <a:t>Joe </a:t>
            </a:r>
            <a:r>
              <a:rPr lang="en-US" sz="6400" dirty="0" err="1" smtClean="0"/>
              <a:t>Halowich</a:t>
            </a:r>
            <a:endParaRPr lang="en-US" sz="6400" dirty="0"/>
          </a:p>
          <a:p>
            <a:r>
              <a:rPr lang="en-US" sz="6400" b="1" dirty="0"/>
              <a:t>Sudden Cardiac Arrest </a:t>
            </a:r>
            <a:r>
              <a:rPr lang="en-US" sz="6400" b="1" dirty="0" smtClean="0"/>
              <a:t>Foundation: </a:t>
            </a:r>
            <a:r>
              <a:rPr lang="en-US" sz="6400" dirty="0" smtClean="0"/>
              <a:t>Mary Newman</a:t>
            </a:r>
            <a:endParaRPr lang="en-US" sz="6400" dirty="0"/>
          </a:p>
          <a:p>
            <a:r>
              <a:rPr lang="en-US" sz="6400" b="1" dirty="0"/>
              <a:t>University of California, Davis/American Academy of </a:t>
            </a:r>
            <a:r>
              <a:rPr lang="en-US" sz="6400" b="1" dirty="0" smtClean="0"/>
              <a:t>Pediatrics: </a:t>
            </a:r>
            <a:r>
              <a:rPr lang="en-US" sz="6400" dirty="0" smtClean="0"/>
              <a:t>Dr</a:t>
            </a:r>
            <a:r>
              <a:rPr lang="en-US" sz="6400" dirty="0"/>
              <a:t>. Stuart </a:t>
            </a:r>
            <a:r>
              <a:rPr lang="en-US" sz="6400" dirty="0" smtClean="0"/>
              <a:t>Berger</a:t>
            </a:r>
            <a:endParaRPr lang="en-US" sz="6400" dirty="0"/>
          </a:p>
          <a:p>
            <a:r>
              <a:rPr lang="en-US" sz="6400" b="1" dirty="0"/>
              <a:t>Sarver Heart Center/American College of </a:t>
            </a:r>
            <a:r>
              <a:rPr lang="en-US" sz="6400" b="1" dirty="0" smtClean="0"/>
              <a:t>Cardiology: </a:t>
            </a:r>
            <a:r>
              <a:rPr lang="en-US" sz="6400" dirty="0" smtClean="0"/>
              <a:t>Dr</a:t>
            </a:r>
            <a:r>
              <a:rPr lang="en-US" sz="6400" dirty="0"/>
              <a:t>. Julia </a:t>
            </a:r>
            <a:r>
              <a:rPr lang="en-US" sz="6400" dirty="0" err="1" smtClean="0"/>
              <a:t>Indik</a:t>
            </a:r>
            <a:endParaRPr lang="en-US" sz="6400" dirty="0"/>
          </a:p>
          <a:p>
            <a:pPr marL="0" indent="0">
              <a:buNone/>
            </a:pPr>
            <a:endParaRPr lang="en-US" dirty="0"/>
          </a:p>
        </p:txBody>
      </p:sp>
      <p:sp>
        <p:nvSpPr>
          <p:cNvPr id="3" name="Title 2"/>
          <p:cNvSpPr>
            <a:spLocks noGrp="1"/>
          </p:cNvSpPr>
          <p:nvPr>
            <p:ph type="title"/>
          </p:nvPr>
        </p:nvSpPr>
        <p:spPr>
          <a:xfrm>
            <a:off x="265386" y="274638"/>
            <a:ext cx="8089053" cy="674977"/>
          </a:xfrm>
        </p:spPr>
        <p:txBody>
          <a:bodyPr/>
          <a:lstStyle/>
          <a:p>
            <a:r>
              <a:rPr lang="en-US" dirty="0" smtClean="0"/>
              <a:t>2015 CERP Task Force Convened by AHA</a:t>
            </a:r>
            <a:endParaRPr lang="en-US" dirty="0"/>
          </a:p>
        </p:txBody>
      </p:sp>
    </p:spTree>
    <p:extLst>
      <p:ext uri="{BB962C8B-B14F-4D97-AF65-F5344CB8AC3E}">
        <p14:creationId xmlns:p14="http://schemas.microsoft.com/office/powerpoint/2010/main" val="23980113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57201" y="0"/>
            <a:ext cx="7235370" cy="1197429"/>
          </a:xfrm>
          <a:prstGeom prst="rect">
            <a:avLst/>
          </a:prstGeom>
        </p:spPr>
        <p:txBody>
          <a:bodyPr vert="horz" lIns="91440" tIns="45720" rIns="91440" bIns="45720" rtlCol="0" anchor="ctr">
            <a:normAutofit fontScale="97500" lnSpcReduction="10000"/>
          </a:bodyPr>
          <a:lstStyle>
            <a:lvl1pPr algn="l" defTabSz="457200" rtl="0" eaLnBrk="1" latinLnBrk="0" hangingPunct="1">
              <a:spcBef>
                <a:spcPct val="0"/>
              </a:spcBef>
              <a:buNone/>
              <a:defRPr sz="4000" b="1" kern="1200">
                <a:solidFill>
                  <a:schemeClr val="bg1"/>
                </a:solidFill>
                <a:latin typeface="Arial"/>
                <a:ea typeface="+mj-ea"/>
                <a:cs typeface="Arial"/>
              </a:defRPr>
            </a:lvl1pPr>
          </a:lstStyle>
          <a:p>
            <a:r>
              <a:rPr lang="en-US" dirty="0" smtClean="0"/>
              <a:t>What is a Cardiac Emergency Response Plan (CERP)?</a:t>
            </a:r>
            <a:endParaRPr lang="en-US" dirty="0"/>
          </a:p>
        </p:txBody>
      </p:sp>
      <p:sp>
        <p:nvSpPr>
          <p:cNvPr id="6" name="Content Placeholder 1"/>
          <p:cNvSpPr txBox="1">
            <a:spLocks/>
          </p:cNvSpPr>
          <p:nvPr/>
        </p:nvSpPr>
        <p:spPr>
          <a:xfrm>
            <a:off x="-492861" y="1396693"/>
            <a:ext cx="4814877" cy="446757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0000"/>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000000"/>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000000"/>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rgbClr val="000000"/>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800100" lvl="2" indent="0" algn="ctr">
              <a:buFont typeface="Arial"/>
              <a:buNone/>
            </a:pPr>
            <a:endParaRPr lang="en-US" dirty="0" smtClean="0"/>
          </a:p>
          <a:p>
            <a:pPr marL="800100" lvl="2" indent="0">
              <a:buFont typeface="Arial"/>
              <a:buNone/>
            </a:pPr>
            <a:r>
              <a:rPr lang="en-US" dirty="0" smtClean="0"/>
              <a:t>A CERP is a written document that establishes the following steps to take during a cardiac emergency in a school setting:</a:t>
            </a:r>
          </a:p>
          <a:p>
            <a:pPr marL="1257300" lvl="2" indent="-457200">
              <a:buFont typeface="+mj-lt"/>
              <a:buAutoNum type="arabicPeriod"/>
            </a:pPr>
            <a:r>
              <a:rPr lang="en-US" dirty="0" smtClean="0"/>
              <a:t>Establish effective communications system</a:t>
            </a:r>
          </a:p>
          <a:p>
            <a:pPr marL="1257300" lvl="2" indent="-457200">
              <a:buFont typeface="+mj-lt"/>
              <a:buAutoNum type="arabicPeriod"/>
            </a:pPr>
            <a:r>
              <a:rPr lang="en-US" dirty="0" smtClean="0"/>
              <a:t>Train anticipated responders in CPR and AED use</a:t>
            </a:r>
          </a:p>
          <a:p>
            <a:pPr marL="1257300" lvl="2" indent="-457200">
              <a:buFont typeface="+mj-lt"/>
              <a:buAutoNum type="arabicPeriod"/>
            </a:pPr>
            <a:r>
              <a:rPr lang="en-US" dirty="0" smtClean="0"/>
              <a:t>Deploy AEDs</a:t>
            </a:r>
          </a:p>
          <a:p>
            <a:pPr marL="1257300" lvl="2" indent="-457200">
              <a:buFont typeface="+mj-lt"/>
              <a:buAutoNum type="arabicPeriod"/>
            </a:pPr>
            <a:r>
              <a:rPr lang="en-US" dirty="0" smtClean="0"/>
              <a:t>Coordinate with local EMS system</a:t>
            </a:r>
          </a:p>
          <a:p>
            <a:pPr marL="1257300" lvl="2" indent="-457200">
              <a:buFont typeface="+mj-lt"/>
              <a:buAutoNum type="arabicPeriod"/>
            </a:pPr>
            <a:r>
              <a:rPr lang="en-US" dirty="0" smtClean="0"/>
              <a:t>Practice and review plan.</a:t>
            </a:r>
          </a:p>
          <a:p>
            <a:pPr lvl="2" indent="-342900"/>
            <a:endParaRPr lang="en-US" dirty="0" smtClean="0"/>
          </a:p>
          <a:p>
            <a:pPr marL="800100" lvl="2" indent="0">
              <a:buNone/>
            </a:pPr>
            <a:endParaRPr lang="en-US" dirty="0"/>
          </a:p>
        </p:txBody>
      </p:sp>
      <p:pic>
        <p:nvPicPr>
          <p:cNvPr id="7" name="Picture 6" descr="AED in schoo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600201"/>
            <a:ext cx="4110735" cy="2735507"/>
          </a:xfrm>
          <a:prstGeom prst="rect">
            <a:avLst/>
          </a:prstGeom>
          <a:ln>
            <a:noFill/>
          </a:ln>
          <a:effectLst>
            <a:outerShdw blurRad="292100" dist="139700" dir="2700000" algn="tl" rotWithShape="0">
              <a:srgbClr val="333333">
                <a:alpha val="65000"/>
              </a:srgbClr>
            </a:outerShdw>
          </a:effectLst>
        </p:spPr>
      </p:pic>
      <p:pic>
        <p:nvPicPr>
          <p:cNvPr id="8" name="Picture 7"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078" y="4594664"/>
            <a:ext cx="1886857" cy="542471"/>
          </a:xfrm>
          <a:prstGeom prst="rect">
            <a:avLst/>
          </a:prstGeom>
        </p:spPr>
      </p:pic>
    </p:spTree>
    <p:extLst>
      <p:ext uri="{BB962C8B-B14F-4D97-AF65-F5344CB8AC3E}">
        <p14:creationId xmlns:p14="http://schemas.microsoft.com/office/powerpoint/2010/main" val="21138512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92860" y="1642635"/>
            <a:ext cx="4511576" cy="4537622"/>
          </a:xfrm>
        </p:spPr>
        <p:txBody>
          <a:bodyPr>
            <a:normAutofit/>
          </a:bodyPr>
          <a:lstStyle/>
          <a:p>
            <a:pPr lvl="2" indent="-342900"/>
            <a:r>
              <a:rPr lang="en-US" sz="2000" dirty="0"/>
              <a:t>SCA affects 326,200 people outside hospitals each year, including 6,328 youth &lt;18 years old annually.</a:t>
            </a:r>
            <a:r>
              <a:rPr lang="en-US" sz="2000" baseline="30000" dirty="0"/>
              <a:t>1</a:t>
            </a:r>
          </a:p>
          <a:p>
            <a:pPr lvl="2" indent="-342900"/>
            <a:r>
              <a:rPr lang="en-US" sz="2000" dirty="0"/>
              <a:t>At any point in </a:t>
            </a:r>
            <a:r>
              <a:rPr lang="en-US" sz="2000" dirty="0" smtClean="0"/>
              <a:t>time, </a:t>
            </a:r>
            <a:r>
              <a:rPr lang="en-US" sz="2000" dirty="0"/>
              <a:t>20% of the U.S. population is in a school setting</a:t>
            </a:r>
            <a:r>
              <a:rPr lang="en-US" sz="2000" dirty="0" smtClean="0"/>
              <a:t>.</a:t>
            </a:r>
          </a:p>
          <a:p>
            <a:pPr lvl="2" indent="-342900"/>
            <a:r>
              <a:rPr lang="en-US" sz="2000" dirty="0" smtClean="0"/>
              <a:t>Prompt </a:t>
            </a:r>
            <a:r>
              <a:rPr lang="en-US" sz="2000" dirty="0"/>
              <a:t>action by bystanders during the first few minutes of a cardiac emergency can double or triple a victim’s chance of survival.</a:t>
            </a:r>
          </a:p>
          <a:p>
            <a:endParaRPr lang="en-US" sz="2000" dirty="0"/>
          </a:p>
        </p:txBody>
      </p:sp>
      <p:sp>
        <p:nvSpPr>
          <p:cNvPr id="6" name="Title 5"/>
          <p:cNvSpPr>
            <a:spLocks noGrp="1"/>
          </p:cNvSpPr>
          <p:nvPr>
            <p:ph type="title"/>
          </p:nvPr>
        </p:nvSpPr>
        <p:spPr/>
        <p:txBody>
          <a:bodyPr/>
          <a:lstStyle/>
          <a:p>
            <a:r>
              <a:rPr lang="en-US" dirty="0" smtClean="0"/>
              <a:t>Why is a CERP Important?</a:t>
            </a:r>
            <a:endParaRPr lang="en-US" dirty="0"/>
          </a:p>
        </p:txBody>
      </p:sp>
      <p:sp>
        <p:nvSpPr>
          <p:cNvPr id="10" name="TextBox 9"/>
          <p:cNvSpPr txBox="1"/>
          <p:nvPr/>
        </p:nvSpPr>
        <p:spPr>
          <a:xfrm>
            <a:off x="737392" y="5882880"/>
            <a:ext cx="3414018" cy="276999"/>
          </a:xfrm>
          <a:prstGeom prst="rect">
            <a:avLst/>
          </a:prstGeom>
          <a:noFill/>
        </p:spPr>
        <p:txBody>
          <a:bodyPr wrap="square" rtlCol="0">
            <a:spAutoFit/>
          </a:bodyPr>
          <a:lstStyle/>
          <a:p>
            <a:r>
              <a:rPr lang="en-US" sz="1200" baseline="30000" dirty="0" smtClean="0"/>
              <a:t>1</a:t>
            </a:r>
            <a:r>
              <a:rPr lang="en-US" sz="1200" dirty="0" smtClean="0"/>
              <a:t> 2015 AHA Heart &amp; Stroke Statistics</a:t>
            </a:r>
            <a:endParaRPr lang="en-US" sz="1200" dirty="0"/>
          </a:p>
        </p:txBody>
      </p:sp>
      <p:pic>
        <p:nvPicPr>
          <p:cNvPr id="12" name="Content Placeholder 11" descr="2015 OHCA Comparison.jpg"/>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t="-2709" b="-2709"/>
          <a:stretch/>
        </p:blipFill>
        <p:spPr>
          <a:xfrm>
            <a:off x="4151410" y="1642635"/>
            <a:ext cx="4459190" cy="3525580"/>
          </a:xfrm>
          <a:prstGeom prst="rect">
            <a:avLst/>
          </a:prstGeom>
          <a:ln>
            <a:noFill/>
          </a:ln>
          <a:effectLst>
            <a:outerShdw blurRad="292100" dist="139700" dir="2700000" algn="tl" rotWithShape="0">
              <a:srgbClr val="333333">
                <a:alpha val="65000"/>
              </a:srgbClr>
            </a:outerShdw>
          </a:effectLst>
        </p:spPr>
      </p:pic>
      <p:pic>
        <p:nvPicPr>
          <p:cNvPr id="7" name="Picture 6"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743" y="5294633"/>
            <a:ext cx="1886857" cy="542471"/>
          </a:xfrm>
          <a:prstGeom prst="rect">
            <a:avLst/>
          </a:prstGeom>
        </p:spPr>
      </p:pic>
    </p:spTree>
    <p:extLst>
      <p:ext uri="{BB962C8B-B14F-4D97-AF65-F5344CB8AC3E}">
        <p14:creationId xmlns:p14="http://schemas.microsoft.com/office/powerpoint/2010/main" val="4124252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25976" y="1600200"/>
            <a:ext cx="3914022" cy="4610555"/>
          </a:xfrm>
        </p:spPr>
        <p:txBody>
          <a:bodyPr>
            <a:noAutofit/>
          </a:bodyPr>
          <a:lstStyle/>
          <a:p>
            <a:pPr marL="0" indent="0">
              <a:buNone/>
            </a:pPr>
            <a:r>
              <a:rPr lang="en-US" sz="1600" b="1" dirty="0" smtClean="0"/>
              <a:t>Who</a:t>
            </a:r>
          </a:p>
          <a:p>
            <a:pPr lvl="1">
              <a:buFont typeface="Arial"/>
              <a:buChar char="•"/>
            </a:pPr>
            <a:r>
              <a:rPr lang="en-US" sz="1600" dirty="0" smtClean="0"/>
              <a:t>Staff members with CPR/AED training</a:t>
            </a:r>
          </a:p>
          <a:p>
            <a:pPr lvl="1">
              <a:buFont typeface="Arial"/>
              <a:buChar char="•"/>
            </a:pPr>
            <a:r>
              <a:rPr lang="en-US" sz="1600" dirty="0" smtClean="0"/>
              <a:t>School nurse</a:t>
            </a:r>
          </a:p>
          <a:p>
            <a:pPr lvl="1">
              <a:buFont typeface="Arial"/>
              <a:buChar char="•"/>
            </a:pPr>
            <a:r>
              <a:rPr lang="en-US" sz="1600" dirty="0" smtClean="0"/>
              <a:t>School administrators</a:t>
            </a:r>
          </a:p>
          <a:p>
            <a:pPr lvl="1">
              <a:buFont typeface="Arial"/>
              <a:buChar char="•"/>
            </a:pPr>
            <a:r>
              <a:rPr lang="en-US" sz="1600" dirty="0" smtClean="0"/>
              <a:t>Health and physical education teachers</a:t>
            </a:r>
          </a:p>
          <a:p>
            <a:pPr lvl="1">
              <a:buFont typeface="Arial"/>
              <a:buChar char="•"/>
            </a:pPr>
            <a:r>
              <a:rPr lang="en-US" sz="1600" dirty="0" smtClean="0"/>
              <a:t>Athletic director and athletic trainers</a:t>
            </a:r>
          </a:p>
          <a:p>
            <a:pPr lvl="1">
              <a:buFont typeface="Arial"/>
              <a:buChar char="•"/>
            </a:pPr>
            <a:r>
              <a:rPr lang="en-US" sz="1600" dirty="0" smtClean="0"/>
              <a:t>Coaches and after school event advisors</a:t>
            </a:r>
          </a:p>
          <a:p>
            <a:pPr marL="0" indent="0">
              <a:buNone/>
            </a:pPr>
            <a:r>
              <a:rPr lang="en-US" sz="1600" b="1" dirty="0"/>
              <a:t>Roles</a:t>
            </a:r>
          </a:p>
          <a:p>
            <a:pPr lvl="1">
              <a:buFont typeface="Arial"/>
              <a:buChar char="•"/>
            </a:pPr>
            <a:r>
              <a:rPr lang="en-US" sz="1600" dirty="0"/>
              <a:t>Communicate with school administration annually on CERP</a:t>
            </a:r>
          </a:p>
          <a:p>
            <a:pPr lvl="1">
              <a:buFont typeface="Arial"/>
              <a:buChar char="•"/>
            </a:pPr>
            <a:r>
              <a:rPr lang="en-US" sz="1600" dirty="0"/>
              <a:t>Read CERP to implement </a:t>
            </a:r>
            <a:r>
              <a:rPr lang="en-US" sz="1600" b="1" dirty="0"/>
              <a:t>action </a:t>
            </a:r>
            <a:r>
              <a:rPr lang="en-US" sz="1600" b="1" dirty="0" smtClean="0"/>
              <a:t>steps</a:t>
            </a:r>
          </a:p>
          <a:p>
            <a:pPr lvl="1">
              <a:buFont typeface="Arial"/>
              <a:buChar char="•"/>
            </a:pPr>
            <a:r>
              <a:rPr lang="en-US" sz="1600" dirty="0"/>
              <a:t>Meet monthly to evaluate CERP</a:t>
            </a:r>
          </a:p>
          <a:p>
            <a:pPr lvl="1">
              <a:buFont typeface="Arial"/>
              <a:buChar char="•"/>
            </a:pPr>
            <a:endParaRPr lang="en-US" sz="1600" dirty="0"/>
          </a:p>
          <a:p>
            <a:pPr marL="0" indent="0">
              <a:buNone/>
            </a:pPr>
            <a:endParaRPr lang="en-US" sz="1600" dirty="0"/>
          </a:p>
          <a:p>
            <a:pPr lvl="1">
              <a:buFont typeface="Arial"/>
              <a:buChar char="•"/>
            </a:pPr>
            <a:endParaRPr lang="en-US" sz="2000" dirty="0" smtClean="0"/>
          </a:p>
        </p:txBody>
      </p:sp>
      <p:sp>
        <p:nvSpPr>
          <p:cNvPr id="3" name="Content Placeholder 2"/>
          <p:cNvSpPr>
            <a:spLocks noGrp="1"/>
          </p:cNvSpPr>
          <p:nvPr>
            <p:ph sz="half" idx="2"/>
          </p:nvPr>
        </p:nvSpPr>
        <p:spPr>
          <a:xfrm>
            <a:off x="4648200" y="1600201"/>
            <a:ext cx="4038600" cy="3842656"/>
          </a:xfrm>
        </p:spPr>
        <p:txBody>
          <a:bodyPr>
            <a:normAutofit/>
          </a:bodyPr>
          <a:lstStyle/>
          <a:p>
            <a:pPr marL="0" indent="0">
              <a:buNone/>
            </a:pPr>
            <a:r>
              <a:rPr lang="en-US" sz="1900" b="1" dirty="0" smtClean="0"/>
              <a:t>Action Step Categories</a:t>
            </a:r>
          </a:p>
          <a:p>
            <a:r>
              <a:rPr lang="en-US" sz="1900" dirty="0" smtClean="0"/>
              <a:t>AEDs</a:t>
            </a:r>
            <a:endParaRPr lang="en-US" sz="1900" dirty="0"/>
          </a:p>
          <a:p>
            <a:r>
              <a:rPr lang="en-US" sz="1900" dirty="0"/>
              <a:t>Activation of team</a:t>
            </a:r>
          </a:p>
          <a:p>
            <a:r>
              <a:rPr lang="en-US" sz="1900" dirty="0"/>
              <a:t>Communication of plan throughout school</a:t>
            </a:r>
          </a:p>
          <a:p>
            <a:r>
              <a:rPr lang="en-US" sz="1900" dirty="0"/>
              <a:t>Training plan for AED use and CPR</a:t>
            </a:r>
          </a:p>
          <a:p>
            <a:r>
              <a:rPr lang="en-US" sz="1900" dirty="0"/>
              <a:t>Integration with EMS</a:t>
            </a:r>
          </a:p>
          <a:p>
            <a:r>
              <a:rPr lang="en-US" sz="1900" dirty="0"/>
              <a:t>Annual review and plan evaluation</a:t>
            </a:r>
          </a:p>
          <a:p>
            <a:r>
              <a:rPr lang="en-US" sz="1900" dirty="0"/>
              <a:t>Protocol for all responders</a:t>
            </a:r>
          </a:p>
          <a:p>
            <a:pPr lvl="1">
              <a:buFont typeface="Arial"/>
              <a:buChar char="•"/>
            </a:pPr>
            <a:endParaRPr lang="en-US" sz="1600" b="1" dirty="0"/>
          </a:p>
        </p:txBody>
      </p:sp>
      <p:sp>
        <p:nvSpPr>
          <p:cNvPr id="6" name="Title 5"/>
          <p:cNvSpPr>
            <a:spLocks noGrp="1"/>
          </p:cNvSpPr>
          <p:nvPr>
            <p:ph type="title"/>
          </p:nvPr>
        </p:nvSpPr>
        <p:spPr/>
        <p:txBody>
          <a:bodyPr/>
          <a:lstStyle/>
          <a:p>
            <a:r>
              <a:rPr lang="en-US" dirty="0" smtClean="0"/>
              <a:t>Developing a Cardiac Emergency Response Team</a:t>
            </a:r>
            <a:endParaRPr lang="en-US" dirty="0"/>
          </a:p>
        </p:txBody>
      </p:sp>
      <p:cxnSp>
        <p:nvCxnSpPr>
          <p:cNvPr id="11" name="Straight Arrow Connector 10"/>
          <p:cNvCxnSpPr/>
          <p:nvPr/>
        </p:nvCxnSpPr>
        <p:spPr>
          <a:xfrm flipV="1">
            <a:off x="4339998" y="1800423"/>
            <a:ext cx="308202" cy="38939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Picture 6" descr="SCAF logo with UR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2515" y="5352143"/>
            <a:ext cx="1814285" cy="521607"/>
          </a:xfrm>
          <a:prstGeom prst="rect">
            <a:avLst/>
          </a:prstGeom>
        </p:spPr>
      </p:pic>
    </p:spTree>
    <p:extLst>
      <p:ext uri="{BB962C8B-B14F-4D97-AF65-F5344CB8AC3E}">
        <p14:creationId xmlns:p14="http://schemas.microsoft.com/office/powerpoint/2010/main" val="2881593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241" y="1695783"/>
            <a:ext cx="4442529" cy="4333228"/>
          </a:xfrm>
        </p:spPr>
        <p:txBody>
          <a:bodyPr>
            <a:noAutofit/>
          </a:bodyPr>
          <a:lstStyle/>
          <a:p>
            <a:r>
              <a:rPr lang="en-US" sz="2000" b="1" dirty="0" smtClean="0"/>
              <a:t>Number of AEDs should be sufficient to enable </a:t>
            </a:r>
            <a:r>
              <a:rPr lang="en-US" sz="2000" b="1" dirty="0" smtClean="0"/>
              <a:t>response </a:t>
            </a:r>
            <a:r>
              <a:rPr lang="en-US" sz="2000" b="1" dirty="0" smtClean="0"/>
              <a:t>team to retrieve AED and deliver it to victim’s side within 2 minutes of notification, both inside school and any location on school grounds.</a:t>
            </a:r>
          </a:p>
          <a:p>
            <a:r>
              <a:rPr lang="en-US" sz="2000" dirty="0" smtClean="0"/>
              <a:t>One or more AEDs should be available to replace any AED that is out of service and should also be available for use by teams and other school groups traveling to off-site locations.</a:t>
            </a:r>
          </a:p>
          <a:p>
            <a:endParaRPr lang="en-US" sz="1800" dirty="0" smtClean="0"/>
          </a:p>
          <a:p>
            <a:endParaRPr lang="en-US" sz="1800" b="1" i="1" dirty="0"/>
          </a:p>
        </p:txBody>
      </p:sp>
      <p:sp>
        <p:nvSpPr>
          <p:cNvPr id="4" name="Title 3"/>
          <p:cNvSpPr>
            <a:spLocks noGrp="1"/>
          </p:cNvSpPr>
          <p:nvPr>
            <p:ph type="title"/>
          </p:nvPr>
        </p:nvSpPr>
        <p:spPr/>
        <p:txBody>
          <a:bodyPr/>
          <a:lstStyle/>
          <a:p>
            <a:r>
              <a:rPr lang="en-US" dirty="0" smtClean="0"/>
              <a:t>AED Placement</a:t>
            </a:r>
            <a:endParaRPr lang="en-US" dirty="0"/>
          </a:p>
        </p:txBody>
      </p:sp>
      <p:pic>
        <p:nvPicPr>
          <p:cNvPr id="7" name="Picture 6" descr="AED 3d sig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580" y="1733699"/>
            <a:ext cx="3416275" cy="1426445"/>
          </a:xfrm>
          <a:prstGeom prst="rect">
            <a:avLst/>
          </a:prstGeom>
          <a:ln>
            <a:noFill/>
          </a:ln>
          <a:effectLst>
            <a:outerShdw blurRad="292100" dist="139700" dir="2700000" algn="tl" rotWithShape="0">
              <a:srgbClr val="333333">
                <a:alpha val="65000"/>
              </a:srgbClr>
            </a:outerShdw>
          </a:effectLst>
        </p:spPr>
      </p:pic>
      <p:pic>
        <p:nvPicPr>
          <p:cNvPr id="8" name="Picture 7" descr="SCAF logo with UR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570" y="3430814"/>
            <a:ext cx="1814285" cy="508000"/>
          </a:xfrm>
          <a:prstGeom prst="rect">
            <a:avLst/>
          </a:prstGeom>
        </p:spPr>
      </p:pic>
    </p:spTree>
    <p:extLst>
      <p:ext uri="{BB962C8B-B14F-4D97-AF65-F5344CB8AC3E}">
        <p14:creationId xmlns:p14="http://schemas.microsoft.com/office/powerpoint/2010/main" val="12021991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241" y="1600201"/>
            <a:ext cx="4155765" cy="4428810"/>
          </a:xfrm>
        </p:spPr>
        <p:txBody>
          <a:bodyPr>
            <a:noAutofit/>
          </a:bodyPr>
          <a:lstStyle/>
          <a:p>
            <a:r>
              <a:rPr lang="en-US" sz="2000" dirty="0"/>
              <a:t>AEDs should have clear signage.</a:t>
            </a:r>
          </a:p>
          <a:p>
            <a:r>
              <a:rPr lang="en-US" sz="2000" dirty="0" smtClean="0"/>
              <a:t>AEDs </a:t>
            </a:r>
            <a:r>
              <a:rPr lang="en-US" sz="2000" dirty="0"/>
              <a:t>should never be locked in </a:t>
            </a:r>
            <a:r>
              <a:rPr lang="en-US" sz="2000" dirty="0" smtClean="0"/>
              <a:t>office </a:t>
            </a:r>
            <a:r>
              <a:rPr lang="en-US" sz="2000" dirty="0"/>
              <a:t>or stored in </a:t>
            </a:r>
            <a:r>
              <a:rPr lang="en-US" sz="2000" dirty="0" smtClean="0"/>
              <a:t>location </a:t>
            </a:r>
            <a:r>
              <a:rPr lang="en-US" sz="2000" dirty="0"/>
              <a:t>that is not easily accessible at all </a:t>
            </a:r>
            <a:r>
              <a:rPr lang="en-US" sz="2000" dirty="0" smtClean="0"/>
              <a:t>times.</a:t>
            </a:r>
            <a:endParaRPr lang="en-US" sz="2000" dirty="0"/>
          </a:p>
          <a:p>
            <a:r>
              <a:rPr lang="en-US" sz="2000" dirty="0"/>
              <a:t>AEDs should be readily accessible during </a:t>
            </a:r>
            <a:r>
              <a:rPr lang="en-US" sz="2000" dirty="0" smtClean="0"/>
              <a:t>school </a:t>
            </a:r>
            <a:r>
              <a:rPr lang="en-US" sz="2000" dirty="0"/>
              <a:t>day and during after-school </a:t>
            </a:r>
            <a:r>
              <a:rPr lang="en-US" sz="2000" dirty="0" smtClean="0"/>
              <a:t>activities.</a:t>
            </a:r>
            <a:endParaRPr lang="en-US" sz="2000" dirty="0"/>
          </a:p>
          <a:p>
            <a:endParaRPr lang="en-US" sz="2400" dirty="0" smtClean="0"/>
          </a:p>
          <a:p>
            <a:endParaRPr lang="en-US" sz="2400" b="1" i="1" dirty="0"/>
          </a:p>
        </p:txBody>
      </p:sp>
      <p:sp>
        <p:nvSpPr>
          <p:cNvPr id="4" name="Title 3"/>
          <p:cNvSpPr>
            <a:spLocks noGrp="1"/>
          </p:cNvSpPr>
          <p:nvPr>
            <p:ph type="title"/>
          </p:nvPr>
        </p:nvSpPr>
        <p:spPr/>
        <p:txBody>
          <a:bodyPr/>
          <a:lstStyle/>
          <a:p>
            <a:r>
              <a:rPr lang="en-US" dirty="0" smtClean="0"/>
              <a:t>AED Placement</a:t>
            </a:r>
            <a:endParaRPr lang="en-US" dirty="0"/>
          </a:p>
        </p:txBody>
      </p:sp>
      <p:pic>
        <p:nvPicPr>
          <p:cNvPr id="5" name="Picture 4" descr="SCAF logo with UR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570" y="3253829"/>
            <a:ext cx="1814285" cy="521607"/>
          </a:xfrm>
          <a:prstGeom prst="rect">
            <a:avLst/>
          </a:prstGeom>
        </p:spPr>
      </p:pic>
      <p:pic>
        <p:nvPicPr>
          <p:cNvPr id="6" name="Picture 5" descr="AED 3d s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80" y="1625601"/>
            <a:ext cx="3416275" cy="1426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1963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1"/>
            <a:ext cx="4076394" cy="4680338"/>
          </a:xfrm>
        </p:spPr>
        <p:txBody>
          <a:bodyPr>
            <a:normAutofit/>
          </a:bodyPr>
          <a:lstStyle/>
          <a:p>
            <a:r>
              <a:rPr lang="en-US" sz="2000" dirty="0" smtClean="0"/>
              <a:t>School should regularly check and maintain every AED in accordance with </a:t>
            </a:r>
            <a:r>
              <a:rPr lang="en-US" sz="2000" dirty="0" smtClean="0"/>
              <a:t>manufacturers’ </a:t>
            </a:r>
            <a:r>
              <a:rPr lang="en-US" sz="2000" dirty="0" smtClean="0"/>
              <a:t>operating manual, and maintain log of maintenance activities.</a:t>
            </a:r>
          </a:p>
          <a:p>
            <a:r>
              <a:rPr lang="en-US" sz="2000" dirty="0" smtClean="0"/>
              <a:t>School should designate person who will be responsible for verifying AED readiness.</a:t>
            </a:r>
          </a:p>
          <a:p>
            <a:r>
              <a:rPr lang="en-US" sz="2000" dirty="0" smtClean="0"/>
              <a:t>Resuscitation kit should include latex-free gloves, razor, scissors, antiseptic wipes, CPR barrier mask.</a:t>
            </a:r>
          </a:p>
          <a:p>
            <a:endParaRPr lang="en-US" sz="2600" dirty="0" smtClean="0"/>
          </a:p>
          <a:p>
            <a:endParaRPr lang="en-US" b="1" i="1" dirty="0"/>
          </a:p>
        </p:txBody>
      </p:sp>
      <p:sp>
        <p:nvSpPr>
          <p:cNvPr id="4" name="Title 3"/>
          <p:cNvSpPr>
            <a:spLocks noGrp="1"/>
          </p:cNvSpPr>
          <p:nvPr>
            <p:ph type="title"/>
          </p:nvPr>
        </p:nvSpPr>
        <p:spPr/>
        <p:txBody>
          <a:bodyPr/>
          <a:lstStyle/>
          <a:p>
            <a:r>
              <a:rPr lang="en-US" dirty="0" smtClean="0"/>
              <a:t>AED Maintenance and Readiness</a:t>
            </a:r>
            <a:endParaRPr lang="en-US" dirty="0"/>
          </a:p>
        </p:txBody>
      </p:sp>
      <p:pic>
        <p:nvPicPr>
          <p:cNvPr id="5" name="Picture 4" descr="SCAF logo with UR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428" y="3203212"/>
            <a:ext cx="1814285" cy="521607"/>
          </a:xfrm>
          <a:prstGeom prst="rect">
            <a:avLst/>
          </a:prstGeom>
        </p:spPr>
      </p:pic>
      <p:pic>
        <p:nvPicPr>
          <p:cNvPr id="8" name="Picture 7" descr="AED 3d s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580" y="1600201"/>
            <a:ext cx="3416275" cy="1426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22065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3299</TotalTime>
  <Words>1398</Words>
  <Application>Microsoft Macintosh PowerPoint</Application>
  <PresentationFormat>On-screen Show (4:3)</PresentationFormat>
  <Paragraphs>154</Paragraphs>
  <Slides>28</Slides>
  <Notes>0</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Custom Design</vt:lpstr>
      <vt:lpstr>Cardiac Emergency Response Plan for Schools</vt:lpstr>
      <vt:lpstr>Presenter Disclosure Information</vt:lpstr>
      <vt:lpstr>2015 CERP Task Force Convened by AHA</vt:lpstr>
      <vt:lpstr>PowerPoint Presentation</vt:lpstr>
      <vt:lpstr>Why is a CERP Important?</vt:lpstr>
      <vt:lpstr>Developing a Cardiac Emergency Response Team</vt:lpstr>
      <vt:lpstr>AED Placement</vt:lpstr>
      <vt:lpstr>AED Placement</vt:lpstr>
      <vt:lpstr>AED Maintenance and Readiness</vt:lpstr>
      <vt:lpstr>Cardiac Emergency Response Team Protocol</vt:lpstr>
      <vt:lpstr>Communication of Plan</vt:lpstr>
      <vt:lpstr>Training</vt:lpstr>
      <vt:lpstr>Sample Letter to Parents</vt:lpstr>
      <vt:lpstr>Implementation Tool Kit and Suggested Timeline</vt:lpstr>
      <vt:lpstr>Why CERPs Matter</vt:lpstr>
      <vt:lpstr>Jackson</vt:lpstr>
      <vt:lpstr>Kaitlin</vt:lpstr>
      <vt:lpstr>Walter</vt:lpstr>
      <vt:lpstr>Olivia</vt:lpstr>
      <vt:lpstr>Jacob</vt:lpstr>
      <vt:lpstr>Jessica</vt:lpstr>
      <vt:lpstr>David</vt:lpstr>
      <vt:lpstr>Ellie</vt:lpstr>
      <vt:lpstr>Anthony</vt:lpstr>
      <vt:lpstr>Adam</vt:lpstr>
      <vt:lpstr>Kylee</vt:lpstr>
      <vt:lpstr>Erin and Sean</vt:lpstr>
      <vt:lpstr>For more information</vt:lpstr>
    </vt:vector>
  </TitlesOfParts>
  <Company>The Wellington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Elliott</dc:creator>
  <cp:lastModifiedBy>Mary Newman</cp:lastModifiedBy>
  <cp:revision>335</cp:revision>
  <cp:lastPrinted>2015-11-25T15:21:02Z</cp:lastPrinted>
  <dcterms:created xsi:type="dcterms:W3CDTF">2014-05-20T20:35:47Z</dcterms:created>
  <dcterms:modified xsi:type="dcterms:W3CDTF">2016-01-13T18:29:34Z</dcterms:modified>
</cp:coreProperties>
</file>